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8" r:id="rId2"/>
  </p:sldMasterIdLst>
  <p:notesMasterIdLst>
    <p:notesMasterId r:id="rId55"/>
  </p:notesMasterIdLst>
  <p:handoutMasterIdLst>
    <p:handoutMasterId r:id="rId56"/>
  </p:handoutMasterIdLst>
  <p:sldIdLst>
    <p:sldId id="461" r:id="rId3"/>
    <p:sldId id="598" r:id="rId4"/>
    <p:sldId id="370" r:id="rId5"/>
    <p:sldId id="604" r:id="rId6"/>
    <p:sldId id="606" r:id="rId7"/>
    <p:sldId id="372" r:id="rId8"/>
    <p:sldId id="608" r:id="rId9"/>
    <p:sldId id="374" r:id="rId10"/>
    <p:sldId id="417" r:id="rId11"/>
    <p:sldId id="373" r:id="rId12"/>
    <p:sldId id="375" r:id="rId13"/>
    <p:sldId id="376" r:id="rId14"/>
    <p:sldId id="607" r:id="rId15"/>
    <p:sldId id="377" r:id="rId16"/>
    <p:sldId id="386" r:id="rId17"/>
    <p:sldId id="387" r:id="rId18"/>
    <p:sldId id="435" r:id="rId19"/>
    <p:sldId id="306" r:id="rId20"/>
    <p:sldId id="443" r:id="rId21"/>
    <p:sldId id="441" r:id="rId22"/>
    <p:sldId id="444" r:id="rId23"/>
    <p:sldId id="448" r:id="rId24"/>
    <p:sldId id="449" r:id="rId25"/>
    <p:sldId id="450" r:id="rId26"/>
    <p:sldId id="445" r:id="rId27"/>
    <p:sldId id="446" r:id="rId28"/>
    <p:sldId id="451" r:id="rId29"/>
    <p:sldId id="453" r:id="rId30"/>
    <p:sldId id="593" r:id="rId31"/>
    <p:sldId id="299" r:id="rId32"/>
    <p:sldId id="346" r:id="rId33"/>
    <p:sldId id="326" r:id="rId34"/>
    <p:sldId id="329" r:id="rId35"/>
    <p:sldId id="309" r:id="rId36"/>
    <p:sldId id="334" r:id="rId37"/>
    <p:sldId id="342" r:id="rId38"/>
    <p:sldId id="343" r:id="rId39"/>
    <p:sldId id="333" r:id="rId40"/>
    <p:sldId id="341" r:id="rId41"/>
    <p:sldId id="335" r:id="rId42"/>
    <p:sldId id="415" r:id="rId43"/>
    <p:sldId id="344" r:id="rId44"/>
    <p:sldId id="345" r:id="rId45"/>
    <p:sldId id="337" r:id="rId46"/>
    <p:sldId id="348" r:id="rId47"/>
    <p:sldId id="339" r:id="rId48"/>
    <p:sldId id="340" r:id="rId49"/>
    <p:sldId id="347" r:id="rId50"/>
    <p:sldId id="349" r:id="rId51"/>
    <p:sldId id="351" r:id="rId52"/>
    <p:sldId id="350" r:id="rId53"/>
    <p:sldId id="352" r:id="rId54"/>
  </p:sldIdLst>
  <p:sldSz cx="9144000" cy="6858000" type="screen4x3"/>
  <p:notesSz cx="6400800" cy="86868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40">
          <p15:clr>
            <a:srgbClr val="A4A3A4"/>
          </p15:clr>
        </p15:guide>
        <p15:guide id="2" orient="horz" pos="640">
          <p15:clr>
            <a:srgbClr val="A4A3A4"/>
          </p15:clr>
        </p15:guide>
        <p15:guide id="3" orient="horz" pos="712">
          <p15:clr>
            <a:srgbClr val="A4A3A4"/>
          </p15:clr>
        </p15:guide>
        <p15:guide id="4" orient="horz" pos="3928">
          <p15:clr>
            <a:srgbClr val="A4A3A4"/>
          </p15:clr>
        </p15:guide>
        <p15:guide id="5" orient="horz" pos="38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E0C"/>
    <a:srgbClr val="17ABE3"/>
    <a:srgbClr val="A20000"/>
    <a:srgbClr val="A40000"/>
    <a:srgbClr val="9E0000"/>
    <a:srgbClr val="C7450B"/>
    <a:srgbClr val="DC6140"/>
    <a:srgbClr val="E60000"/>
    <a:srgbClr val="C9670D"/>
    <a:srgbClr val="66B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70" autoAdjust="0"/>
    <p:restoredTop sz="96220" autoAdjust="0"/>
  </p:normalViewPr>
  <p:slideViewPr>
    <p:cSldViewPr snapToGrid="0">
      <p:cViewPr varScale="1">
        <p:scale>
          <a:sx n="135" d="100"/>
          <a:sy n="135" d="100"/>
        </p:scale>
        <p:origin x="680" y="184"/>
      </p:cViewPr>
      <p:guideLst>
        <p:guide pos="5440"/>
        <p:guide orient="horz" pos="640"/>
        <p:guide orient="horz" pos="712"/>
        <p:guide orient="horz" pos="3928"/>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773680" cy="435849"/>
          </a:xfrm>
          <a:prstGeom prst="rect">
            <a:avLst/>
          </a:prstGeom>
        </p:spPr>
        <p:txBody>
          <a:bodyPr vert="horz" lIns="82463" tIns="41232" rIns="82463" bIns="41232" rtlCol="0"/>
          <a:lstStyle>
            <a:lvl1pPr algn="l">
              <a:defRPr sz="10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3" name="日期占位符 2"/>
          <p:cNvSpPr>
            <a:spLocks noGrp="1"/>
          </p:cNvSpPr>
          <p:nvPr>
            <p:ph type="dt" sz="quarter" idx="1"/>
          </p:nvPr>
        </p:nvSpPr>
        <p:spPr>
          <a:xfrm>
            <a:off x="3625640" y="1"/>
            <a:ext cx="2773680" cy="435849"/>
          </a:xfrm>
          <a:prstGeom prst="rect">
            <a:avLst/>
          </a:prstGeom>
        </p:spPr>
        <p:txBody>
          <a:bodyPr vert="horz" lIns="82463" tIns="41232" rIns="82463" bIns="41232" rtlCol="0"/>
          <a:lstStyle>
            <a:lvl1pPr algn="r">
              <a:defRPr sz="1000"/>
            </a:lvl1pPr>
          </a:lstStyle>
          <a:p>
            <a:fld id="{B478E0E4-DC06-4041-AFA7-BB6F527FFA3F}" type="datetimeFigureOut">
              <a:rPr lang="zh-CN" altLang="en-US" smtClean="0">
                <a:latin typeface="阿里巴巴普惠体 R" panose="00020600040101010101" pitchFamily="18" charset="-122"/>
                <a:ea typeface="阿里巴巴普惠体 R" panose="00020600040101010101" pitchFamily="18" charset="-122"/>
              </a:rPr>
              <a:t>2025/7/6</a:t>
            </a:fld>
            <a:endParaRPr lang="zh-CN" altLang="en-US" dirty="0">
              <a:latin typeface="阿里巴巴普惠体 R" panose="00020600040101010101" pitchFamily="18" charset="-122"/>
              <a:ea typeface="阿里巴巴普惠体 R" panose="00020600040101010101" pitchFamily="18" charset="-122"/>
            </a:endParaRPr>
          </a:p>
        </p:txBody>
      </p:sp>
      <p:sp>
        <p:nvSpPr>
          <p:cNvPr id="4" name="页脚占位符 3"/>
          <p:cNvSpPr>
            <a:spLocks noGrp="1"/>
          </p:cNvSpPr>
          <p:nvPr>
            <p:ph type="ftr" sz="quarter" idx="2"/>
          </p:nvPr>
        </p:nvSpPr>
        <p:spPr>
          <a:xfrm>
            <a:off x="1" y="8250953"/>
            <a:ext cx="2773680" cy="435848"/>
          </a:xfrm>
          <a:prstGeom prst="rect">
            <a:avLst/>
          </a:prstGeom>
        </p:spPr>
        <p:txBody>
          <a:bodyPr vert="horz" lIns="82463" tIns="41232" rIns="82463" bIns="41232" rtlCol="0" anchor="b"/>
          <a:lstStyle>
            <a:lvl1pPr algn="l">
              <a:defRPr sz="1000"/>
            </a:lvl1pPr>
          </a:lstStyle>
          <a:p>
            <a:endParaRPr lang="zh-CN" altLang="en-US" dirty="0">
              <a:latin typeface="阿里巴巴普惠体 R" panose="00020600040101010101" pitchFamily="18" charset="-122"/>
              <a:ea typeface="阿里巴巴普惠体 R" panose="00020600040101010101" pitchFamily="18" charset="-122"/>
            </a:endParaRPr>
          </a:p>
        </p:txBody>
      </p:sp>
      <p:sp>
        <p:nvSpPr>
          <p:cNvPr id="5" name="灯片编号占位符 4"/>
          <p:cNvSpPr>
            <a:spLocks noGrp="1"/>
          </p:cNvSpPr>
          <p:nvPr>
            <p:ph type="sldNum" sz="quarter" idx="3"/>
          </p:nvPr>
        </p:nvSpPr>
        <p:spPr>
          <a:xfrm>
            <a:off x="3625640" y="8250953"/>
            <a:ext cx="2773680" cy="435848"/>
          </a:xfrm>
          <a:prstGeom prst="rect">
            <a:avLst/>
          </a:prstGeom>
        </p:spPr>
        <p:txBody>
          <a:bodyPr vert="horz" lIns="82463" tIns="41232" rIns="82463" bIns="41232" rtlCol="0" anchor="b"/>
          <a:lstStyle>
            <a:lvl1pPr algn="r">
              <a:defRPr sz="1000"/>
            </a:lvl1pPr>
          </a:lstStyle>
          <a:p>
            <a:fld id="{B14B7432-8BB0-4EFA-A417-EFCDC17B2811}" type="slidenum">
              <a:rPr lang="zh-CN" altLang="en-US" smtClean="0">
                <a:latin typeface="阿里巴巴普惠体 R" panose="00020600040101010101" pitchFamily="18" charset="-122"/>
                <a:ea typeface="阿里巴巴普惠体 R" panose="00020600040101010101" pitchFamily="18" charset="-122"/>
              </a:rPr>
              <a:t>‹#›</a:t>
            </a:fld>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773680" cy="435849"/>
          </a:xfrm>
          <a:prstGeom prst="rect">
            <a:avLst/>
          </a:prstGeom>
        </p:spPr>
        <p:txBody>
          <a:bodyPr vert="horz" lIns="82463" tIns="41232" rIns="82463" bIns="41232" rtlCol="0"/>
          <a:lstStyle>
            <a:lvl1pPr algn="l">
              <a:defRPr sz="1000">
                <a:latin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625640" y="1"/>
            <a:ext cx="2773680" cy="435849"/>
          </a:xfrm>
          <a:prstGeom prst="rect">
            <a:avLst/>
          </a:prstGeom>
        </p:spPr>
        <p:txBody>
          <a:bodyPr vert="horz" lIns="82463" tIns="41232" rIns="82463" bIns="41232" rtlCol="0"/>
          <a:lstStyle>
            <a:lvl1pPr algn="r">
              <a:defRPr sz="1000">
                <a:latin typeface="阿里巴巴普惠体 R" panose="00020600040101010101" pitchFamily="18" charset="-122"/>
              </a:defRPr>
            </a:lvl1pPr>
          </a:lstStyle>
          <a:p>
            <a:fld id="{E86D8963-CFCD-4740-AF60-049850373CDF}" type="datetimeFigureOut">
              <a:rPr lang="zh-CN" altLang="en-US" smtClean="0"/>
              <a:t>2025/7/6</a:t>
            </a:fld>
            <a:endParaRPr lang="zh-CN" altLang="en-US" dirty="0"/>
          </a:p>
        </p:txBody>
      </p:sp>
      <p:sp>
        <p:nvSpPr>
          <p:cNvPr id="4" name="幻灯片图像占位符 3"/>
          <p:cNvSpPr>
            <a:spLocks noGrp="1" noRot="1" noChangeAspect="1"/>
          </p:cNvSpPr>
          <p:nvPr>
            <p:ph type="sldImg" idx="2"/>
          </p:nvPr>
        </p:nvSpPr>
        <p:spPr>
          <a:xfrm>
            <a:off x="1246188" y="1085850"/>
            <a:ext cx="3908425" cy="2932113"/>
          </a:xfrm>
          <a:prstGeom prst="rect">
            <a:avLst/>
          </a:prstGeom>
          <a:noFill/>
          <a:ln w="12700">
            <a:solidFill>
              <a:prstClr val="black"/>
            </a:solidFill>
          </a:ln>
        </p:spPr>
        <p:txBody>
          <a:bodyPr vert="horz" lIns="82463" tIns="41232" rIns="82463" bIns="41232" rtlCol="0" anchor="ctr"/>
          <a:lstStyle/>
          <a:p>
            <a:endParaRPr lang="zh-CN" altLang="en-US" dirty="0"/>
          </a:p>
        </p:txBody>
      </p:sp>
      <p:sp>
        <p:nvSpPr>
          <p:cNvPr id="5" name="备注占位符 4"/>
          <p:cNvSpPr>
            <a:spLocks noGrp="1"/>
          </p:cNvSpPr>
          <p:nvPr>
            <p:ph type="body" sz="quarter" idx="3"/>
          </p:nvPr>
        </p:nvSpPr>
        <p:spPr>
          <a:xfrm>
            <a:off x="640081" y="4180522"/>
            <a:ext cx="5120640" cy="3420428"/>
          </a:xfrm>
          <a:prstGeom prst="rect">
            <a:avLst/>
          </a:prstGeom>
        </p:spPr>
        <p:txBody>
          <a:bodyPr vert="horz" lIns="82463" tIns="41232" rIns="82463" bIns="41232"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1" y="8250953"/>
            <a:ext cx="2773680" cy="435848"/>
          </a:xfrm>
          <a:prstGeom prst="rect">
            <a:avLst/>
          </a:prstGeom>
        </p:spPr>
        <p:txBody>
          <a:bodyPr vert="horz" lIns="82463" tIns="41232" rIns="82463" bIns="41232" rtlCol="0" anchor="b"/>
          <a:lstStyle>
            <a:lvl1pPr algn="l">
              <a:defRPr sz="1000">
                <a:latin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625640" y="8250953"/>
            <a:ext cx="2773680" cy="435848"/>
          </a:xfrm>
          <a:prstGeom prst="rect">
            <a:avLst/>
          </a:prstGeom>
        </p:spPr>
        <p:txBody>
          <a:bodyPr vert="horz" lIns="82463" tIns="41232" rIns="82463" bIns="41232" rtlCol="0" anchor="b"/>
          <a:lstStyle>
            <a:lvl1pPr algn="r">
              <a:defRPr sz="1000">
                <a:latin typeface="阿里巴巴普惠体 R" panose="00020600040101010101" pitchFamily="18" charset="-122"/>
              </a:defRPr>
            </a:lvl1pPr>
          </a:lstStyle>
          <a:p>
            <a:fld id="{E9E6FDB6-6D2B-46C1-9FA1-D82906A37C3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mn-ea"/>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mn-ea"/>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mn-ea"/>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mn-ea"/>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824635">
              <a:defRPr/>
            </a:pPr>
            <a:fld id="{E9E6FDB6-6D2B-46C1-9FA1-D82906A37C3A}" type="slidenum">
              <a:rPr lang="zh-CN" altLang="en-US">
                <a:solidFill>
                  <a:prstClr val="black"/>
                </a:solidFill>
                <a:ea typeface="宋体" panose="02010600030101010101" pitchFamily="2" charset="-122"/>
              </a:rPr>
              <a:pPr defTabSz="824635">
                <a:defRPr/>
              </a:pPr>
              <a:t>19</a:t>
            </a:fld>
            <a:endParaRPr lang="zh-CN" altLang="en-US" dirty="0">
              <a:solidFill>
                <a:prstClr val="black"/>
              </a:solidFill>
              <a:ea typeface="宋体" panose="02010600030101010101" pitchFamily="2" charset="-122"/>
            </a:endParaRPr>
          </a:p>
        </p:txBody>
      </p:sp>
    </p:spTree>
    <p:extLst>
      <p:ext uri="{BB962C8B-B14F-4D97-AF65-F5344CB8AC3E}">
        <p14:creationId xmlns:p14="http://schemas.microsoft.com/office/powerpoint/2010/main" val="345528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说为什么强化学习可能可以应用在我们所说的这些交通控制、自动驾驶、派单灯应用问题上，主要的原因就是它们天然都可以建模为序列决策问题，处理序列决策问题强化学习是比较自然的。那我们再进一步讲使用强化学习的原因，在许多这样的序列决策问题上，传统策略实际上难以解决，但是强化学习在理论上具有更长远的眼光，相比于监督学习而言考虑一个长期回报，泛化性应该说在探索足够的前提下也相对更好。</a:t>
            </a:r>
            <a:endParaRPr lang="en-US" altLang="zh-CN" dirty="0"/>
          </a:p>
          <a:p>
            <a:r>
              <a:rPr lang="zh-CN" altLang="en-US" dirty="0"/>
              <a:t>当然，强化学习的应用也面对着比较大的挑战，比如非常关键的一点就是数据采集的问题，尽管模拟器中这个问题相对不是很严峻，但是现实中数据采集由于开销以及种种问题实际上导致强化学习应用受到局限。第二点就是说我们说虽然强化学习理论上具有处理序列决策问题的优势，但是就目前而言还存在一些不足，在许多场景中表现还是不如其他的一些模型或者算法，这些改进其实仍然还是非常值得关注的领域。</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29</a:t>
            </a:fld>
            <a:endParaRPr lang="zh-CN" altLang="en-US" dirty="0"/>
          </a:p>
        </p:txBody>
      </p:sp>
    </p:spTree>
    <p:extLst>
      <p:ext uri="{BB962C8B-B14F-4D97-AF65-F5344CB8AC3E}">
        <p14:creationId xmlns:p14="http://schemas.microsoft.com/office/powerpoint/2010/main" val="2700325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pPr/>
              <a:t>36</a:t>
            </a:fld>
            <a:endParaRPr lang="zh-CN" altLang="en-US" dirty="0"/>
          </a:p>
        </p:txBody>
      </p:sp>
    </p:spTree>
    <p:extLst>
      <p:ext uri="{BB962C8B-B14F-4D97-AF65-F5344CB8AC3E}">
        <p14:creationId xmlns:p14="http://schemas.microsoft.com/office/powerpoint/2010/main" val="2111793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1B7DC22E-9164-4696-9168-EDBA700053FC}" type="datetime1">
              <a:rPr lang="zh-CN" altLang="en-US" smtClean="0"/>
              <a:t>2025/7/6</a:t>
            </a:fld>
            <a:endParaRPr lang="zh-CN" altLang="en-US"/>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pPr/>
              <a:t>‹#›</a:t>
            </a:fld>
            <a:endParaRPr lang="zh-CN" altLang="en-US" dirty="0"/>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a:extLst>
              <a:ext uri="{FF2B5EF4-FFF2-40B4-BE49-F238E27FC236}">
                <a16:creationId xmlns:a16="http://schemas.microsoft.com/office/drawing/2014/main" id="{506D5035-281B-48A3-AAEF-370C250ED6CB}"/>
              </a:ext>
            </a:extLst>
          </p:cNvPr>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a:extLst>
              <a:ext uri="{FF2B5EF4-FFF2-40B4-BE49-F238E27FC236}">
                <a16:creationId xmlns:a16="http://schemas.microsoft.com/office/drawing/2014/main" id="{E26BE868-DEDB-446D-8061-DA06019DFDEE}"/>
              </a:ext>
            </a:extLst>
          </p:cNvPr>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extLst>
      <p:ext uri="{BB962C8B-B14F-4D97-AF65-F5344CB8AC3E}">
        <p14:creationId xmlns:p14="http://schemas.microsoft.com/office/powerpoint/2010/main" val="356055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D9354B24-CB5B-412F-B128-4628C90E8BC1}" type="datetime1">
              <a:rPr lang="zh-CN" altLang="en-US" smtClean="0"/>
              <a:t>2025/7/6</a:t>
            </a:fld>
            <a:endParaRPr lang="zh-CN" altLang="en-US" dirty="0"/>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pPr/>
              <a:t>‹#›</a:t>
            </a:fld>
            <a:endParaRPr lang="zh-CN" altLang="en-US" dirty="0"/>
          </a:p>
        </p:txBody>
      </p:sp>
      <p:sp>
        <p:nvSpPr>
          <p:cNvPr id="6" name="标题 5">
            <a:extLst>
              <a:ext uri="{FF2B5EF4-FFF2-40B4-BE49-F238E27FC236}">
                <a16:creationId xmlns:a16="http://schemas.microsoft.com/office/drawing/2014/main" id="{E10A5ED6-BA28-4AB3-9FFA-AD4263DD4B16}"/>
              </a:ext>
            </a:extLst>
          </p:cNvPr>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a:extLst>
              <a:ext uri="{FF2B5EF4-FFF2-40B4-BE49-F238E27FC236}">
                <a16:creationId xmlns:a16="http://schemas.microsoft.com/office/drawing/2014/main" id="{4CB87EDC-97F7-4F50-A29C-7C7880825747}"/>
              </a:ext>
            </a:extLst>
          </p:cNvPr>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102977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AC14769-18E2-474D-B94B-82A38383FED5}"/>
              </a:ext>
            </a:extLst>
          </p:cNvPr>
          <p:cNvSpPr txBox="1"/>
          <p:nvPr userDrawn="1"/>
        </p:nvSpPr>
        <p:spPr>
          <a:xfrm>
            <a:off x="2983768" y="2827958"/>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a:extLst>
              <a:ext uri="{FF2B5EF4-FFF2-40B4-BE49-F238E27FC236}">
                <a16:creationId xmlns:a16="http://schemas.microsoft.com/office/drawing/2014/main" id="{EF83270F-EE02-4635-BD8A-599009BBCC52}"/>
              </a:ext>
            </a:extLst>
          </p:cNvPr>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967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7DC22E-9164-4696-9168-EDBA700053FC}" type="datetime1">
              <a:rPr lang="zh-CN" altLang="en-US" smtClean="0"/>
              <a:t>2025/7/6</a:t>
            </a:fld>
            <a:endParaRPr lang="zh-CN" altLang="en-US"/>
          </a:p>
        </p:txBody>
      </p:sp>
      <p:sp>
        <p:nvSpPr>
          <p:cNvPr id="5" name="灯片编号占位符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694464" y="11939"/>
            <a:ext cx="7870345"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err="1"/>
              <a:t>ElitesAI</a:t>
            </a:r>
            <a:r>
              <a:rPr lang="en-US" altLang="zh-CN" dirty="0"/>
              <a:t> Title</a:t>
            </a:r>
            <a:endParaRPr lang="zh-CN" altLang="en-US" dirty="0"/>
          </a:p>
        </p:txBody>
      </p:sp>
      <p:sp>
        <p:nvSpPr>
          <p:cNvPr id="8" name="内容占位符 7"/>
          <p:cNvSpPr>
            <a:spLocks noGrp="1"/>
          </p:cNvSpPr>
          <p:nvPr>
            <p:ph sz="quarter" idx="13"/>
          </p:nvPr>
        </p:nvSpPr>
        <p:spPr>
          <a:xfrm>
            <a:off x="502444" y="1130300"/>
            <a:ext cx="8137922" cy="5006975"/>
          </a:xfrm>
        </p:spPr>
        <p:txBody>
          <a:bodyPr>
            <a:normAutofit/>
          </a:bodyPr>
          <a:lstStyle>
            <a:lvl1pPr>
              <a:defRPr sz="18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sz="16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sz="14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sz="105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9" name="Footer Placeholder 3"/>
          <p:cNvSpPr>
            <a:spLocks noGrp="1"/>
          </p:cNvSpPr>
          <p:nvPr>
            <p:ph type="ftr" sz="quarter" idx="11"/>
          </p:nvPr>
        </p:nvSpPr>
        <p:spPr>
          <a:xfrm>
            <a:off x="502443" y="6240464"/>
            <a:ext cx="3105151" cy="206381"/>
          </a:xfrm>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54B24-CB5B-412F-B128-4628C90E8BC1}" type="datetime1">
              <a:rPr lang="zh-CN" altLang="en-US" smtClean="0"/>
              <a:t>2025/7/6</a:t>
            </a:fld>
            <a:endParaRPr lang="zh-CN" altLang="en-US" dirty="0"/>
          </a:p>
        </p:txBody>
      </p:sp>
      <p:sp>
        <p:nvSpPr>
          <p:cNvPr id="4" name="Footer Placeholder 3"/>
          <p:cNvSpPr>
            <a:spLocks noGrp="1"/>
          </p:cNvSpPr>
          <p:nvPr>
            <p:ph type="ftr" sz="quarter" idx="11"/>
          </p:nvPr>
        </p:nvSpPr>
        <p:spPr/>
        <p:txBody>
          <a:bodyPr/>
          <a:lstStyle>
            <a:lvl1pPr>
              <a:defRPr sz="1000" b="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dirty="0"/>
              <a:t>此处请输出出处和引用</a:t>
            </a:r>
          </a:p>
        </p:txBody>
      </p:sp>
      <p:sp>
        <p:nvSpPr>
          <p:cNvPr id="5" name="Slide Number Placeholder 4"/>
          <p:cNvSpPr>
            <a:spLocks noGrp="1"/>
          </p:cNvSpPr>
          <p:nvPr>
            <p:ph type="sldNum" sz="quarter" idx="12"/>
          </p:nvPr>
        </p:nvSpPr>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t>‹#›</a:t>
            </a:fld>
            <a:endParaRPr lang="zh-CN" altLang="en-US" dirty="0"/>
          </a:p>
        </p:txBody>
      </p:sp>
      <p:sp>
        <p:nvSpPr>
          <p:cNvPr id="6" name="标题 5"/>
          <p:cNvSpPr>
            <a:spLocks noGrp="1"/>
          </p:cNvSpPr>
          <p:nvPr>
            <p:ph type="title" hasCustomPrompt="1"/>
          </p:nvPr>
        </p:nvSpPr>
        <p:spPr>
          <a:xfrm>
            <a:off x="502444" y="2"/>
            <a:ext cx="8137922" cy="1028699"/>
          </a:xfrm>
        </p:spPr>
        <p:txBody>
          <a:bodyPr>
            <a:normAutofit/>
          </a:bodyPr>
          <a:lstStyle>
            <a:lvl1pPr>
              <a:defRPr sz="28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dirty="0"/>
              <a:t>  </a:t>
            </a:r>
            <a:r>
              <a:rPr lang="en-US" altLang="zh-CN" dirty="0" err="1"/>
              <a:t>ElitesAI</a:t>
            </a:r>
            <a:r>
              <a:rPr lang="en-US" altLang="zh-CN" dirty="0"/>
              <a:t> Title</a:t>
            </a:r>
            <a:endParaRPr lang="zh-CN" altLang="en-US" dirty="0"/>
          </a:p>
        </p:txBody>
      </p:sp>
      <p:sp>
        <p:nvSpPr>
          <p:cNvPr id="7" name="矩形 6"/>
          <p:cNvSpPr/>
          <p:nvPr userDrawn="1"/>
        </p:nvSpPr>
        <p:spPr>
          <a:xfrm>
            <a:off x="502443" y="573024"/>
            <a:ext cx="155925" cy="37795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文本框 5"/>
          <p:cNvSpPr txBox="1"/>
          <p:nvPr userDrawn="1"/>
        </p:nvSpPr>
        <p:spPr>
          <a:xfrm>
            <a:off x="2983768" y="2782669"/>
            <a:ext cx="3339445" cy="646331"/>
          </a:xfrm>
          <a:prstGeom prst="rect">
            <a:avLst/>
          </a:prstGeom>
          <a:noFill/>
        </p:spPr>
        <p:txBody>
          <a:bodyPr wrap="square" rtlCol="0">
            <a:spAutoFit/>
          </a:bodyPr>
          <a:lstStyle/>
          <a:p>
            <a:pPr algn="ctr"/>
            <a:r>
              <a:rPr lang="en-US" altLang="zh-CN"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THANK YOU</a:t>
            </a:r>
            <a:endParaRPr lang="zh-CN" altLang="en-US" sz="3600" b="1" dirty="0">
              <a:solidFill>
                <a:srgbClr val="00B0F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p:cNvSpPr/>
          <p:nvPr userDrawn="1"/>
        </p:nvSpPr>
        <p:spPr>
          <a:xfrm>
            <a:off x="186431" y="896645"/>
            <a:ext cx="8708994" cy="35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CA9E9A2-5D3E-4A6D-98CA-FAD6AF8F5F4B}"/>
              </a:ext>
            </a:extLst>
          </p:cNvPr>
          <p:cNvSpPr/>
          <p:nvPr userDrawn="1"/>
        </p:nvSpPr>
        <p:spPr>
          <a:xfrm>
            <a:off x="1900543" y="3863753"/>
            <a:ext cx="292569" cy="1489482"/>
          </a:xfrm>
          <a:prstGeom prst="rect">
            <a:avLst/>
          </a:prstGeom>
          <a:solidFill>
            <a:srgbClr val="C2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8" name="矩形 7">
            <a:extLst>
              <a:ext uri="{FF2B5EF4-FFF2-40B4-BE49-F238E27FC236}">
                <a16:creationId xmlns:a16="http://schemas.microsoft.com/office/drawing/2014/main" id="{7F031BF2-35C7-4895-855F-57C2A3F4CC89}"/>
              </a:ext>
            </a:extLst>
          </p:cNvPr>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Tree>
    <p:extLst>
      <p:ext uri="{BB962C8B-B14F-4D97-AF65-F5344CB8AC3E}">
        <p14:creationId xmlns:p14="http://schemas.microsoft.com/office/powerpoint/2010/main" val="7518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F031BF2-35C7-4895-855F-57C2A3F4CC89}"/>
              </a:ext>
            </a:extLst>
          </p:cNvPr>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5" name="椭圆 4">
            <a:extLst>
              <a:ext uri="{FF2B5EF4-FFF2-40B4-BE49-F238E27FC236}">
                <a16:creationId xmlns:a16="http://schemas.microsoft.com/office/drawing/2014/main" id="{D0851EE6-6491-074F-9A62-4AE5D275B554}"/>
              </a:ext>
            </a:extLst>
          </p:cNvPr>
          <p:cNvSpPr/>
          <p:nvPr userDrawn="1"/>
        </p:nvSpPr>
        <p:spPr>
          <a:xfrm>
            <a:off x="-1525233" y="558078"/>
            <a:ext cx="5606064" cy="5606064"/>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8FCD97E-1210-8E49-A3E6-087A08B4628B}"/>
              </a:ext>
            </a:extLst>
          </p:cNvPr>
          <p:cNvSpPr/>
          <p:nvPr userDrawn="1"/>
        </p:nvSpPr>
        <p:spPr>
          <a:xfrm>
            <a:off x="-1040067" y="1043244"/>
            <a:ext cx="4635731" cy="4635731"/>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Placeholder 2">
            <a:extLst>
              <a:ext uri="{FF2B5EF4-FFF2-40B4-BE49-F238E27FC236}">
                <a16:creationId xmlns:a16="http://schemas.microsoft.com/office/drawing/2014/main" id="{91EBC602-977D-2E4D-936A-A720A33E5F50}"/>
              </a:ext>
            </a:extLst>
          </p:cNvPr>
          <p:cNvSpPr>
            <a:spLocks noGrp="1"/>
          </p:cNvSpPr>
          <p:nvPr>
            <p:ph type="body" idx="1" hasCustomPrompt="1"/>
          </p:nvPr>
        </p:nvSpPr>
        <p:spPr>
          <a:xfrm>
            <a:off x="5313221" y="2050783"/>
            <a:ext cx="3179425" cy="328473"/>
          </a:xfrm>
        </p:spPr>
        <p:txBody>
          <a:bodyPr anchor="ctr" anchorCtr="0">
            <a:noAutofit/>
          </a:bodyPr>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1" name="Text Placeholder 2">
            <a:extLst>
              <a:ext uri="{FF2B5EF4-FFF2-40B4-BE49-F238E27FC236}">
                <a16:creationId xmlns:a16="http://schemas.microsoft.com/office/drawing/2014/main" id="{46F59A00-FC52-814E-A4FA-34A355682DEC}"/>
              </a:ext>
            </a:extLst>
          </p:cNvPr>
          <p:cNvSpPr>
            <a:spLocks noGrp="1"/>
          </p:cNvSpPr>
          <p:nvPr>
            <p:ph type="body" idx="12" hasCustomPrompt="1"/>
          </p:nvPr>
        </p:nvSpPr>
        <p:spPr>
          <a:xfrm>
            <a:off x="4428196" y="2002626"/>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01</a:t>
            </a:r>
            <a:endParaRPr lang="zh-CN" altLang="en-US" dirty="0"/>
          </a:p>
        </p:txBody>
      </p:sp>
      <p:sp>
        <p:nvSpPr>
          <p:cNvPr id="12" name="Text Placeholder 2">
            <a:extLst>
              <a:ext uri="{FF2B5EF4-FFF2-40B4-BE49-F238E27FC236}">
                <a16:creationId xmlns:a16="http://schemas.microsoft.com/office/drawing/2014/main" id="{61F8E2B3-1AF5-E344-9FEB-7D9BBB6B1F06}"/>
              </a:ext>
            </a:extLst>
          </p:cNvPr>
          <p:cNvSpPr>
            <a:spLocks noGrp="1"/>
          </p:cNvSpPr>
          <p:nvPr>
            <p:ph type="body" idx="13" hasCustomPrompt="1"/>
          </p:nvPr>
        </p:nvSpPr>
        <p:spPr>
          <a:xfrm>
            <a:off x="5313221" y="2820980"/>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4" name="Text Placeholder 2">
            <a:extLst>
              <a:ext uri="{FF2B5EF4-FFF2-40B4-BE49-F238E27FC236}">
                <a16:creationId xmlns:a16="http://schemas.microsoft.com/office/drawing/2014/main" id="{514E4CE0-1183-7E42-9C8E-632D338645F6}"/>
              </a:ext>
            </a:extLst>
          </p:cNvPr>
          <p:cNvSpPr>
            <a:spLocks noGrp="1"/>
          </p:cNvSpPr>
          <p:nvPr>
            <p:ph type="body" idx="14" hasCustomPrompt="1"/>
          </p:nvPr>
        </p:nvSpPr>
        <p:spPr>
          <a:xfrm>
            <a:off x="4428196" y="2781327"/>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02</a:t>
            </a:r>
            <a:endParaRPr lang="zh-CN" altLang="en-US" dirty="0"/>
          </a:p>
        </p:txBody>
      </p:sp>
      <p:sp>
        <p:nvSpPr>
          <p:cNvPr id="15" name="Text Placeholder 2">
            <a:extLst>
              <a:ext uri="{FF2B5EF4-FFF2-40B4-BE49-F238E27FC236}">
                <a16:creationId xmlns:a16="http://schemas.microsoft.com/office/drawing/2014/main" id="{99537913-5FDE-4740-ACDA-21BC9AFC23D4}"/>
              </a:ext>
            </a:extLst>
          </p:cNvPr>
          <p:cNvSpPr>
            <a:spLocks noGrp="1"/>
          </p:cNvSpPr>
          <p:nvPr>
            <p:ph type="body" idx="15" hasCustomPrompt="1"/>
          </p:nvPr>
        </p:nvSpPr>
        <p:spPr>
          <a:xfrm>
            <a:off x="5313221" y="3599681"/>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6" name="Text Placeholder 2">
            <a:extLst>
              <a:ext uri="{FF2B5EF4-FFF2-40B4-BE49-F238E27FC236}">
                <a16:creationId xmlns:a16="http://schemas.microsoft.com/office/drawing/2014/main" id="{D2D1555A-987F-1743-9074-0F1426D22CFF}"/>
              </a:ext>
            </a:extLst>
          </p:cNvPr>
          <p:cNvSpPr>
            <a:spLocks noGrp="1"/>
          </p:cNvSpPr>
          <p:nvPr>
            <p:ph type="body" idx="16" hasCustomPrompt="1"/>
          </p:nvPr>
        </p:nvSpPr>
        <p:spPr>
          <a:xfrm>
            <a:off x="4428196" y="3560028"/>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03</a:t>
            </a:r>
            <a:endParaRPr lang="zh-CN" altLang="en-US" dirty="0"/>
          </a:p>
        </p:txBody>
      </p:sp>
      <p:sp>
        <p:nvSpPr>
          <p:cNvPr id="17" name="Text Placeholder 2">
            <a:extLst>
              <a:ext uri="{FF2B5EF4-FFF2-40B4-BE49-F238E27FC236}">
                <a16:creationId xmlns:a16="http://schemas.microsoft.com/office/drawing/2014/main" id="{740BCFD9-ACBE-844E-8E38-48C32DA5031A}"/>
              </a:ext>
            </a:extLst>
          </p:cNvPr>
          <p:cNvSpPr>
            <a:spLocks noGrp="1"/>
          </p:cNvSpPr>
          <p:nvPr>
            <p:ph type="body" idx="17" hasCustomPrompt="1"/>
          </p:nvPr>
        </p:nvSpPr>
        <p:spPr>
          <a:xfrm>
            <a:off x="5313221" y="4378382"/>
            <a:ext cx="3179425" cy="328473"/>
          </a:xfrm>
        </p:spPr>
        <p:txBody>
          <a:bodyPr anchor="ctr" anchorCtr="0"/>
          <a:lstStyle>
            <a:lvl1pPr marL="0" indent="0" algn="l">
              <a:buNone/>
              <a:defRPr sz="24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单击以编辑副标题</a:t>
            </a:r>
          </a:p>
        </p:txBody>
      </p:sp>
      <p:sp>
        <p:nvSpPr>
          <p:cNvPr id="18" name="Text Placeholder 2">
            <a:extLst>
              <a:ext uri="{FF2B5EF4-FFF2-40B4-BE49-F238E27FC236}">
                <a16:creationId xmlns:a16="http://schemas.microsoft.com/office/drawing/2014/main" id="{4DE7C2FB-9784-AB48-823F-3E3087D8251E}"/>
              </a:ext>
            </a:extLst>
          </p:cNvPr>
          <p:cNvSpPr>
            <a:spLocks noGrp="1"/>
          </p:cNvSpPr>
          <p:nvPr>
            <p:ph type="body" idx="18" hasCustomPrompt="1"/>
          </p:nvPr>
        </p:nvSpPr>
        <p:spPr>
          <a:xfrm>
            <a:off x="4428196" y="4338729"/>
            <a:ext cx="636022" cy="407781"/>
          </a:xfrm>
        </p:spPr>
        <p:txBody>
          <a:bodyPr>
            <a:noAutofit/>
          </a:bodyPr>
          <a:lstStyle>
            <a:lvl1pPr marL="0" indent="0" algn="ctr">
              <a:buNone/>
              <a:defRPr sz="2800" b="1">
                <a:solidFill>
                  <a:schemeClr val="accent1"/>
                </a:solidFill>
                <a:latin typeface="阿里巴巴普惠体 B" panose="00020600040101010101" pitchFamily="18" charset="-122"/>
                <a:ea typeface="阿里巴巴普惠体 B" panose="00020600040101010101" pitchFamily="18"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04</a:t>
            </a:r>
            <a:endParaRPr lang="zh-CN" altLang="en-US" dirty="0"/>
          </a:p>
        </p:txBody>
      </p:sp>
      <p:sp>
        <p:nvSpPr>
          <p:cNvPr id="19" name="文本框 18">
            <a:extLst>
              <a:ext uri="{FF2B5EF4-FFF2-40B4-BE49-F238E27FC236}">
                <a16:creationId xmlns:a16="http://schemas.microsoft.com/office/drawing/2014/main" id="{17A7512E-A300-6949-8394-88CC02088232}"/>
              </a:ext>
            </a:extLst>
          </p:cNvPr>
          <p:cNvSpPr txBox="1"/>
          <p:nvPr userDrawn="1"/>
        </p:nvSpPr>
        <p:spPr>
          <a:xfrm>
            <a:off x="514576" y="2471256"/>
            <a:ext cx="1586073" cy="1292662"/>
          </a:xfrm>
          <a:prstGeom prst="rect">
            <a:avLst/>
          </a:prstGeom>
          <a:noFill/>
        </p:spPr>
        <p:txBody>
          <a:bodyPr wrap="square" rtlCol="0">
            <a:spAutoFit/>
          </a:bodyPr>
          <a:lstStyle/>
          <a:p>
            <a:r>
              <a:rPr kumimoji="1" lang="zh-CN" altLang="en-US" sz="5400" b="1" i="0" dirty="0">
                <a:solidFill>
                  <a:schemeClr val="bg1"/>
                </a:solidFill>
                <a:latin typeface="Alibaba PuHuiTi" pitchFamily="18" charset="-122"/>
                <a:ea typeface="Alibaba PuHuiTi" pitchFamily="18" charset="-122"/>
                <a:cs typeface="Alibaba PuHuiTi" pitchFamily="18" charset="-122"/>
              </a:rPr>
              <a:t>目录</a:t>
            </a:r>
            <a:endParaRPr kumimoji="1" lang="en-US" altLang="zh-CN" sz="5400" b="1" i="0" dirty="0">
              <a:solidFill>
                <a:schemeClr val="bg1"/>
              </a:solidFill>
              <a:latin typeface="Alibaba PuHuiTi" pitchFamily="18" charset="-122"/>
              <a:ea typeface="Alibaba PuHuiTi" pitchFamily="18" charset="-122"/>
              <a:cs typeface="Alibaba PuHuiTi" pitchFamily="18" charset="-122"/>
            </a:endParaRPr>
          </a:p>
          <a:p>
            <a:r>
              <a:rPr kumimoji="1" lang="zh-CN" altLang="en-US" sz="2400" b="1" i="0" dirty="0">
                <a:solidFill>
                  <a:schemeClr val="bg1"/>
                </a:solidFill>
                <a:latin typeface="Alibaba PuHuiTi" pitchFamily="18" charset="-122"/>
                <a:ea typeface="Alibaba PuHuiTi" pitchFamily="18" charset="-122"/>
                <a:cs typeface="Alibaba PuHuiTi" pitchFamily="18" charset="-122"/>
              </a:rPr>
              <a:t> </a:t>
            </a:r>
            <a:r>
              <a:rPr kumimoji="1" lang="en-US" altLang="zh-CN" sz="2400" b="1" i="0" dirty="0">
                <a:solidFill>
                  <a:schemeClr val="bg1"/>
                </a:solidFill>
                <a:latin typeface="Alibaba PuHuiTi" pitchFamily="18" charset="-122"/>
                <a:ea typeface="Alibaba PuHuiTi" pitchFamily="18" charset="-122"/>
                <a:cs typeface="Alibaba PuHuiTi" pitchFamily="18" charset="-122"/>
              </a:rPr>
              <a:t>Contents</a:t>
            </a:r>
            <a:endParaRPr kumimoji="1" lang="zh-CN" altLang="en-US" sz="2400" b="1" i="0" dirty="0">
              <a:solidFill>
                <a:schemeClr val="bg1"/>
              </a:solidFill>
              <a:latin typeface="Alibaba PuHuiTi" pitchFamily="18" charset="-122"/>
              <a:ea typeface="Alibaba PuHuiTi" pitchFamily="18" charset="-122"/>
              <a:cs typeface="Alibaba PuHuiTi" pitchFamily="18" charset="-122"/>
            </a:endParaRPr>
          </a:p>
        </p:txBody>
      </p:sp>
      <p:sp>
        <p:nvSpPr>
          <p:cNvPr id="21" name="Slide Number Placeholder 4">
            <a:extLst>
              <a:ext uri="{FF2B5EF4-FFF2-40B4-BE49-F238E27FC236}">
                <a16:creationId xmlns:a16="http://schemas.microsoft.com/office/drawing/2014/main" id="{9635D535-85FB-5F46-8B39-8C156F6830C1}"/>
              </a:ext>
            </a:extLst>
          </p:cNvPr>
          <p:cNvSpPr>
            <a:spLocks noGrp="1"/>
          </p:cNvSpPr>
          <p:nvPr>
            <p:ph type="sldNum" sz="quarter" idx="19"/>
          </p:nvPr>
        </p:nvSpPr>
        <p:spPr>
          <a:xfrm>
            <a:off x="6457949" y="6240464"/>
            <a:ext cx="2182416" cy="206381"/>
          </a:xfrm>
        </p:spPr>
        <p:txBody>
          <a:bodyPr/>
          <a:lstStyle>
            <a:lvl1pPr>
              <a:defRPr sz="1000" b="1">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pPr/>
              <a:t>‹#›</a:t>
            </a:fld>
            <a:endParaRPr lang="zh-CN" altLang="en-US" dirty="0"/>
          </a:p>
        </p:txBody>
      </p:sp>
    </p:spTree>
    <p:extLst>
      <p:ext uri="{BB962C8B-B14F-4D97-AF65-F5344CB8AC3E}">
        <p14:creationId xmlns:p14="http://schemas.microsoft.com/office/powerpoint/2010/main" val="62392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F031BF2-35C7-4895-855F-57C2A3F4CC89}"/>
              </a:ext>
            </a:extLst>
          </p:cNvPr>
          <p:cNvSpPr/>
          <p:nvPr userDrawn="1"/>
        </p:nvSpPr>
        <p:spPr>
          <a:xfrm>
            <a:off x="284085" y="870012"/>
            <a:ext cx="8451542" cy="32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endParaRPr>
          </a:p>
        </p:txBody>
      </p:sp>
      <p:sp>
        <p:nvSpPr>
          <p:cNvPr id="13" name="椭圆 12">
            <a:extLst>
              <a:ext uri="{FF2B5EF4-FFF2-40B4-BE49-F238E27FC236}">
                <a16:creationId xmlns:a16="http://schemas.microsoft.com/office/drawing/2014/main" id="{83BB3B47-2B46-D249-B092-A9CCE28AAB2F}"/>
              </a:ext>
            </a:extLst>
          </p:cNvPr>
          <p:cNvSpPr/>
          <p:nvPr userDrawn="1"/>
        </p:nvSpPr>
        <p:spPr>
          <a:xfrm>
            <a:off x="2059916" y="1068397"/>
            <a:ext cx="4616441" cy="4616441"/>
          </a:xfrm>
          <a:prstGeom prst="ellipse">
            <a:avLst/>
          </a:prstGeom>
          <a:solidFill>
            <a:srgbClr val="33A9F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F3102EB-F9B9-1143-9E23-3112F527DD90}"/>
              </a:ext>
            </a:extLst>
          </p:cNvPr>
          <p:cNvSpPr/>
          <p:nvPr userDrawn="1"/>
        </p:nvSpPr>
        <p:spPr>
          <a:xfrm>
            <a:off x="2441307" y="1467919"/>
            <a:ext cx="3817398" cy="3817398"/>
          </a:xfrm>
          <a:prstGeom prst="ellipse">
            <a:avLst/>
          </a:prstGeom>
          <a:solidFill>
            <a:srgbClr val="33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a:extLst>
              <a:ext uri="{FF2B5EF4-FFF2-40B4-BE49-F238E27FC236}">
                <a16:creationId xmlns:a16="http://schemas.microsoft.com/office/drawing/2014/main" id="{44D84D06-D058-6E4F-822A-0988906D4DDA}"/>
              </a:ext>
            </a:extLst>
          </p:cNvPr>
          <p:cNvSpPr>
            <a:spLocks noGrp="1"/>
          </p:cNvSpPr>
          <p:nvPr>
            <p:ph type="ctrTitle" hasCustomPrompt="1"/>
          </p:nvPr>
        </p:nvSpPr>
        <p:spPr>
          <a:xfrm>
            <a:off x="2059916" y="2818892"/>
            <a:ext cx="4627179" cy="1220215"/>
          </a:xfrm>
        </p:spPr>
        <p:txBody>
          <a:bodyPr anchor="ctr" anchorCtr="0">
            <a:normAutofit/>
          </a:bodyPr>
          <a:lstStyle>
            <a:lvl1pPr algn="ctr">
              <a:defRPr sz="4800" b="1">
                <a:solidFill>
                  <a:schemeClr val="bg1"/>
                </a:solidFill>
                <a:latin typeface="阿里巴巴普惠体 B" panose="00020600040101010101" pitchFamily="18" charset="-122"/>
                <a:ea typeface="阿里巴巴普惠体 B" panose="00020600040101010101" pitchFamily="18" charset="-122"/>
              </a:defRPr>
            </a:lvl1pPr>
          </a:lstStyle>
          <a:p>
            <a:r>
              <a:rPr lang="zh-CN" altLang="en-US" dirty="0"/>
              <a:t>大标题</a:t>
            </a:r>
            <a:endParaRPr lang="en-US" dirty="0"/>
          </a:p>
        </p:txBody>
      </p:sp>
      <p:sp>
        <p:nvSpPr>
          <p:cNvPr id="16" name="Subtitle 2">
            <a:extLst>
              <a:ext uri="{FF2B5EF4-FFF2-40B4-BE49-F238E27FC236}">
                <a16:creationId xmlns:a16="http://schemas.microsoft.com/office/drawing/2014/main" id="{E61A469E-ED3F-5643-941D-D33FA4BF1667}"/>
              </a:ext>
            </a:extLst>
          </p:cNvPr>
          <p:cNvSpPr>
            <a:spLocks noGrp="1"/>
          </p:cNvSpPr>
          <p:nvPr>
            <p:ph type="subTitle" idx="1" hasCustomPrompt="1"/>
          </p:nvPr>
        </p:nvSpPr>
        <p:spPr>
          <a:xfrm>
            <a:off x="2943788" y="1993474"/>
            <a:ext cx="2812436" cy="825418"/>
          </a:xfrm>
        </p:spPr>
        <p:txBody>
          <a:bodyPr anchor="ctr" anchorCtr="0">
            <a:noAutofit/>
          </a:bodyPr>
          <a:lstStyle>
            <a:lvl1pPr marL="0" indent="0" algn="ctr">
              <a:buNone/>
              <a:defRPr sz="4800" b="1">
                <a:solidFill>
                  <a:schemeClr val="bg1"/>
                </a:solidFill>
                <a:latin typeface="阿里巴巴普惠体 B" panose="00020600040101010101" pitchFamily="18" charset="-122"/>
                <a:ea typeface="阿里巴巴普惠体 B"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01</a:t>
            </a:r>
            <a:endParaRPr lang="zh-CN" altLang="en-US" dirty="0"/>
          </a:p>
        </p:txBody>
      </p:sp>
      <p:sp>
        <p:nvSpPr>
          <p:cNvPr id="18" name="Slide Number Placeholder 4">
            <a:extLst>
              <a:ext uri="{FF2B5EF4-FFF2-40B4-BE49-F238E27FC236}">
                <a16:creationId xmlns:a16="http://schemas.microsoft.com/office/drawing/2014/main" id="{023EE441-02DB-0A49-B917-B01072C76CB0}"/>
              </a:ext>
            </a:extLst>
          </p:cNvPr>
          <p:cNvSpPr>
            <a:spLocks noGrp="1"/>
          </p:cNvSpPr>
          <p:nvPr>
            <p:ph type="sldNum" sz="quarter" idx="12"/>
          </p:nvPr>
        </p:nvSpPr>
        <p:spPr>
          <a:xfrm>
            <a:off x="6457949" y="6240464"/>
            <a:ext cx="2182416" cy="206381"/>
          </a:xfrm>
        </p:spPr>
        <p:txBody>
          <a:bodyPr/>
          <a:lstStyle>
            <a:lvl1pPr>
              <a:defRPr sz="1000">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fld id="{5DD3DB80-B894-403A-B48E-6FDC1A72010E}" type="slidenum">
              <a:rPr lang="zh-CN" altLang="en-US" smtClean="0"/>
              <a:pPr/>
              <a:t>‹#›</a:t>
            </a:fld>
            <a:endParaRPr lang="zh-CN" altLang="en-US" dirty="0"/>
          </a:p>
        </p:txBody>
      </p:sp>
    </p:spTree>
    <p:extLst>
      <p:ext uri="{BB962C8B-B14F-4D97-AF65-F5344CB8AC3E}">
        <p14:creationId xmlns:p14="http://schemas.microsoft.com/office/powerpoint/2010/main" val="196366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t>2025/7/6</a:t>
            </a:fld>
            <a:endParaRPr lang="zh-CN" altLang="en-US" dirty="0"/>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165"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800">
                <a:solidFill>
                  <a:schemeClr val="tx1">
                    <a:lumMod val="50000"/>
                    <a:lumOff val="50000"/>
                  </a:schemeClr>
                </a:solidFill>
                <a:latin typeface="阿里巴巴普惠体 R" panose="00020600040101010101" pitchFamily="18" charset="-122"/>
                <a:ea typeface="阿里巴巴普惠体 R" panose="00020600040101010101" pitchFamily="18" charset="-122"/>
              </a:defRPr>
            </a:lvl1pPr>
          </a:lstStyle>
          <a:p>
            <a:fld id="{7EA80D07-DD1C-4394-B772-7A3A4926BCD2}" type="datetime1">
              <a:rPr lang="zh-CN" altLang="en-US" smtClean="0"/>
              <a:pPr/>
              <a:t>2025/7/6</a:t>
            </a:fld>
            <a:endParaRPr lang="zh-CN" altLang="en-US" dirty="0"/>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800" b="1">
                <a:solidFill>
                  <a:srgbClr val="17ABE3"/>
                </a:solidFill>
                <a:latin typeface="阿里巴巴普惠体 R" panose="00020600040101010101" pitchFamily="18" charset="-122"/>
                <a:ea typeface="阿里巴巴普惠体 R" panose="00020600040101010101" pitchFamily="18" charset="-122"/>
              </a:defRPr>
            </a:lvl1pPr>
          </a:lstStyle>
          <a:p>
            <a:r>
              <a:rPr lang="en-US" altLang="zh-CN" dirty="0"/>
              <a:t>Boyu.AI</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800" b="1">
                <a:solidFill>
                  <a:srgbClr val="17ABE3"/>
                </a:solidFill>
                <a:latin typeface="阿里巴巴普惠体 R" panose="00020600040101010101" pitchFamily="18" charset="-122"/>
                <a:ea typeface="阿里巴巴普惠体 R" panose="00020600040101010101" pitchFamily="18" charset="-122"/>
              </a:defRPr>
            </a:lvl1pPr>
          </a:lstStyle>
          <a:p>
            <a:fld id="{5DD3DB80-B894-403A-B48E-6FDC1A72010E}" type="slidenum">
              <a:rPr lang="zh-CN" altLang="en-US" smtClean="0"/>
              <a:pPr/>
              <a:t>‹#›</a:t>
            </a:fld>
            <a:endParaRPr lang="zh-CN" altLang="en-US" dirty="0"/>
          </a:p>
        </p:txBody>
      </p:sp>
    </p:spTree>
    <p:extLst>
      <p:ext uri="{BB962C8B-B14F-4D97-AF65-F5344CB8AC3E}">
        <p14:creationId xmlns:p14="http://schemas.microsoft.com/office/powerpoint/2010/main" val="9516704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3" r:id="rId4"/>
    <p:sldLayoutId id="2147483674" r:id="rId5"/>
    <p:sldLayoutId id="214748367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766" rtl="0" eaLnBrk="1" latinLnBrk="0" hangingPunct="1">
        <a:lnSpc>
          <a:spcPct val="90000"/>
        </a:lnSpc>
        <a:spcBef>
          <a:spcPct val="0"/>
        </a:spcBef>
        <a:buNone/>
        <a:defRPr sz="2100" b="1" kern="1200">
          <a:solidFill>
            <a:schemeClr val="tx1"/>
          </a:solidFill>
          <a:latin typeface="阿里巴巴普惠体 R" panose="00020600040101010101" pitchFamily="18" charset="-122"/>
          <a:ea typeface="阿里巴巴普惠体 R" panose="00020600040101010101" pitchFamily="18" charset="-122"/>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p15:clr>
            <a:srgbClr val="F26B43"/>
          </p15:clr>
        </p15:guide>
        <p15:guide id="2" pos="5440">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40.png"/><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60.png"/><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91.png"/><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01.png"/><Relationship Id="rId7"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90.png"/><Relationship Id="rId10" Type="http://schemas.openxmlformats.org/officeDocument/2006/relationships/image" Target="../media/image221.png"/><Relationship Id="rId4" Type="http://schemas.openxmlformats.org/officeDocument/2006/relationships/image" Target="../media/image180.png"/><Relationship Id="rId9" Type="http://schemas.openxmlformats.org/officeDocument/2006/relationships/image" Target="../media/image2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141.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1100.png"/><Relationship Id="rId9" Type="http://schemas.openxmlformats.org/officeDocument/2006/relationships/image" Target="../media/image1500.png"/></Relationships>
</file>

<file path=ppt/slides/_rels/slide2.xml.rels><?xml version="1.0" encoding="UTF-8" standalone="yes"?>
<Relationships xmlns="http://schemas.openxmlformats.org/package/2006/relationships"><Relationship Id="rId8" Type="http://schemas.openxmlformats.org/officeDocument/2006/relationships/hyperlink" Target="https://sites.google.com/view/deep-rl-bootcamp/lectures" TargetMode="External"/><Relationship Id="rId3" Type="http://schemas.openxmlformats.org/officeDocument/2006/relationships/image" Target="../media/image2.jpeg"/><Relationship Id="rId7" Type="http://schemas.openxmlformats.org/officeDocument/2006/relationships/hyperlink" Target="http://rail.eecs.berkeley.edu/deeprlcourse/" TargetMode="External"/><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hyperlink" Target="https://www.davidsilver.uk/teaching/" TargetMode="External"/><Relationship Id="rId5" Type="http://schemas.openxmlformats.org/officeDocument/2006/relationships/hyperlink" Target="http://incompleteideas.net/book/RLbook2020.pdf" TargetMode="External"/><Relationship Id="rId4" Type="http://schemas.openxmlformats.org/officeDocument/2006/relationships/image" Target="../media/image3.jpeg"/><Relationship Id="rId9" Type="http://schemas.openxmlformats.org/officeDocument/2006/relationships/hyperlink" Target="http://rlchina.or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4.xml"/><Relationship Id="rId4" Type="http://schemas.openxmlformats.org/officeDocument/2006/relationships/image" Target="../media/image36.gif"/></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7" Type="http://schemas.openxmlformats.org/officeDocument/2006/relationships/image" Target="../media/image102.png"/><Relationship Id="rId2" Type="http://schemas.openxmlformats.org/officeDocument/2006/relationships/slideLayout" Target="../slideLayouts/slideLayout11.xml"/><Relationship Id="rId1" Type="http://schemas.openxmlformats.org/officeDocument/2006/relationships/tags" Target="../tags/tag4.xml"/><Relationship Id="rId6" Type="http://schemas.openxmlformats.org/officeDocument/2006/relationships/image" Target="../media/image80.png"/><Relationship Id="rId5" Type="http://schemas.openxmlformats.org/officeDocument/2006/relationships/image" Target="../media/image770.png"/></Relationships>
</file>

<file path=ppt/slides/_rels/slide33.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7" Type="http://schemas.openxmlformats.org/officeDocument/2006/relationships/image" Target="../media/image161.png"/><Relationship Id="rId2" Type="http://schemas.openxmlformats.org/officeDocument/2006/relationships/slideLayout" Target="../slideLayouts/slideLayout11.xml"/><Relationship Id="rId1" Type="http://schemas.openxmlformats.org/officeDocument/2006/relationships/tags" Target="../tags/tag5.xml"/><Relationship Id="rId6" Type="http://schemas.openxmlformats.org/officeDocument/2006/relationships/image" Target="../media/image380.png"/><Relationship Id="rId5" Type="http://schemas.openxmlformats.org/officeDocument/2006/relationships/image" Target="../media/image1300.png"/><Relationship Id="rId9" Type="http://schemas.openxmlformats.org/officeDocument/2006/relationships/image" Target="../media/image39.jpe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3.xml"/><Relationship Id="rId7" Type="http://schemas.openxmlformats.org/officeDocument/2006/relationships/image" Target="../media/image171.png"/><Relationship Id="rId2" Type="http://schemas.openxmlformats.org/officeDocument/2006/relationships/slideLayout" Target="../slideLayouts/slideLayout11.xml"/><Relationship Id="rId1" Type="http://schemas.openxmlformats.org/officeDocument/2006/relationships/tags" Target="../tags/tag6.xml"/><Relationship Id="rId10" Type="http://schemas.openxmlformats.org/officeDocument/2006/relationships/image" Target="../media/image89.png"/><Relationship Id="rId4" Type="http://schemas.openxmlformats.org/officeDocument/2006/relationships/image" Target="../media/image87.png"/><Relationship Id="rId9" Type="http://schemas.openxmlformats.org/officeDocument/2006/relationships/image" Target="../media/image190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xml"/><Relationship Id="rId6" Type="http://schemas.openxmlformats.org/officeDocument/2006/relationships/image" Target="../media/image220.png"/><Relationship Id="rId5" Type="http://schemas.openxmlformats.org/officeDocument/2006/relationships/image" Target="../media/image211.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2300.png"/><Relationship Id="rId2" Type="http://schemas.openxmlformats.org/officeDocument/2006/relationships/slideLayout" Target="../slideLayouts/slideLayout11.xml"/><Relationship Id="rId1" Type="http://schemas.openxmlformats.org/officeDocument/2006/relationships/tags" Target="../tags/tag8.xml"/><Relationship Id="rId6"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1.xml"/><Relationship Id="rId1" Type="http://schemas.openxmlformats.org/officeDocument/2006/relationships/tags" Target="../tags/tag9.xml"/><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40.png"/><Relationship Id="rId7" Type="http://schemas.openxmlformats.org/officeDocument/2006/relationships/image" Target="../media/image300.png"/><Relationship Id="rId12" Type="http://schemas.openxmlformats.org/officeDocument/2006/relationships/image" Target="../media/image350.png"/><Relationship Id="rId1" Type="http://schemas.openxmlformats.org/officeDocument/2006/relationships/slideLayout" Target="../slideLayouts/slideLayout11.xml"/><Relationship Id="rId6" Type="http://schemas.openxmlformats.org/officeDocument/2006/relationships/image" Target="../media/image290.png"/><Relationship Id="rId11" Type="http://schemas.openxmlformats.org/officeDocument/2006/relationships/image" Target="../media/image310.png"/><Relationship Id="rId5" Type="http://schemas.openxmlformats.org/officeDocument/2006/relationships/image" Target="../media/image280.png"/><Relationship Id="rId10" Type="http://schemas.openxmlformats.org/officeDocument/2006/relationships/image" Target="../media/image910.png"/><Relationship Id="rId4" Type="http://schemas.openxmlformats.org/officeDocument/2006/relationships/image" Target="../media/image2700.png"/><Relationship Id="rId9" Type="http://schemas.openxmlformats.org/officeDocument/2006/relationships/image" Target="../media/image90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0.xml"/><Relationship Id="rId6" Type="http://schemas.openxmlformats.org/officeDocument/2006/relationships/image" Target="../media/image430.png"/><Relationship Id="rId5" Type="http://schemas.openxmlformats.org/officeDocument/2006/relationships/image" Target="../media/image40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3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31.png"/><Relationship Id="rId4" Type="http://schemas.openxmlformats.org/officeDocument/2006/relationships/image" Target="../media/image420.png"/></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80.png"/></Relationships>
</file>

<file path=ppt/slides/_rels/slide47.xml.rels><?xml version="1.0" encoding="UTF-8" standalone="yes"?>
<Relationships xmlns="http://schemas.openxmlformats.org/package/2006/relationships"><Relationship Id="rId8" Type="http://schemas.openxmlformats.org/officeDocument/2006/relationships/image" Target="../media/image500.png"/><Relationship Id="rId7" Type="http://schemas.openxmlformats.org/officeDocument/2006/relationships/image" Target="../media/image510.png"/><Relationship Id="rId2" Type="http://schemas.openxmlformats.org/officeDocument/2006/relationships/image" Target="../media/image501.png"/><Relationship Id="rId1" Type="http://schemas.openxmlformats.org/officeDocument/2006/relationships/slideLayout" Target="../slideLayouts/slideLayout11.xml"/><Relationship Id="rId6" Type="http://schemas.openxmlformats.org/officeDocument/2006/relationships/image" Target="../media/image511.png"/><Relationship Id="rId5" Type="http://schemas.openxmlformats.org/officeDocument/2006/relationships/image" Target="../media/image490.png"/><Relationship Id="rId9" Type="http://schemas.openxmlformats.org/officeDocument/2006/relationships/image" Target="../media/image520.png"/></Relationships>
</file>

<file path=ppt/slides/_rels/slide4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550.png"/></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46.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0.png"/><Relationship Id="rId7" Type="http://schemas.openxmlformats.org/officeDocument/2006/relationships/image" Target="../media/image1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475200"/>
            <a:ext cx="8137922" cy="553500"/>
          </a:xfrm>
        </p:spPr>
        <p:txBody>
          <a:bodyPr/>
          <a:lstStyle/>
          <a:p>
            <a:r>
              <a:rPr lang="zh-CN" altLang="en-US" dirty="0"/>
              <a:t>课程大纲</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1" name="矩形 10">
            <a:extLst>
              <a:ext uri="{FF2B5EF4-FFF2-40B4-BE49-F238E27FC236}">
                <a16:creationId xmlns:a16="http://schemas.microsoft.com/office/drawing/2014/main" id="{C4296DFD-E508-42FA-958A-3E7E11E25FD0}"/>
              </a:ext>
            </a:extLst>
          </p:cNvPr>
          <p:cNvSpPr/>
          <p:nvPr/>
        </p:nvSpPr>
        <p:spPr>
          <a:xfrm>
            <a:off x="4574342" y="1375401"/>
            <a:ext cx="4107305" cy="44716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cs typeface="+mn-cs"/>
            </a:endParaRPr>
          </a:p>
        </p:txBody>
      </p:sp>
      <p:sp>
        <p:nvSpPr>
          <p:cNvPr id="12" name="矩形 11">
            <a:extLst>
              <a:ext uri="{FF2B5EF4-FFF2-40B4-BE49-F238E27FC236}">
                <a16:creationId xmlns:a16="http://schemas.microsoft.com/office/drawing/2014/main" id="{41524147-056F-43D7-83E9-6329A912AA9F}"/>
              </a:ext>
            </a:extLst>
          </p:cNvPr>
          <p:cNvSpPr/>
          <p:nvPr/>
        </p:nvSpPr>
        <p:spPr>
          <a:xfrm>
            <a:off x="389744" y="1375401"/>
            <a:ext cx="4107305" cy="4471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阿里巴巴普惠体 R" panose="00020600040101010101"/>
              <a:cs typeface="+mn-cs"/>
            </a:endParaRPr>
          </a:p>
        </p:txBody>
      </p:sp>
      <p:sp>
        <p:nvSpPr>
          <p:cNvPr id="13" name="内容占位符 3">
            <a:extLst>
              <a:ext uri="{FF2B5EF4-FFF2-40B4-BE49-F238E27FC236}">
                <a16:creationId xmlns:a16="http://schemas.microsoft.com/office/drawing/2014/main" id="{35F314D7-0FDD-4D89-AF44-585DD2B76D8D}"/>
              </a:ext>
            </a:extLst>
          </p:cNvPr>
          <p:cNvSpPr txBox="1">
            <a:spLocks/>
          </p:cNvSpPr>
          <p:nvPr/>
        </p:nvSpPr>
        <p:spPr>
          <a:xfrm>
            <a:off x="550129" y="2161303"/>
            <a:ext cx="3886200" cy="3833293"/>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lang="zh-CN" altLang="en-US" sz="2400" dirty="0">
                <a:solidFill>
                  <a:srgbClr val="000000"/>
                </a:solidFill>
                <a:ea typeface="阿里巴巴普惠体 R" panose="00020600040101010101"/>
              </a:rPr>
              <a:t>强化学习、探索与利用</a:t>
            </a:r>
            <a:endParaRPr lang="en-US" altLang="zh-CN" sz="2400" dirty="0">
              <a:solidFill>
                <a:srgbClr val="000000"/>
              </a:solidFill>
              <a:ea typeface="阿里巴巴普惠体 R" panose="00020600040101010101"/>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rPr>
              <a:t>MDP</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和动态规划</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值函数估计</a:t>
            </a:r>
            <a:endParaRPr kumimoji="0" lang="en-US" sz="18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无模型控制方法</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规划与学习</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参数化的值函数和策略</a:t>
            </a:r>
            <a:endParaRPr kumimoji="0" lang="en-US"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lang="zh-CN" altLang="en-US" sz="2400" dirty="0">
                <a:solidFill>
                  <a:srgbClr val="000000"/>
                </a:solidFill>
                <a:ea typeface="阿里巴巴普惠体 R" panose="00020600040101010101"/>
              </a:rPr>
              <a:t>深度强化学习价值方法</a:t>
            </a:r>
            <a:endParaRPr lang="en-US" sz="2400" dirty="0">
              <a:solidFill>
                <a:srgbClr val="000000"/>
              </a:solidFill>
              <a:ea typeface="阿里巴巴普惠体 R" panose="00020600040101010101"/>
            </a:endParaRPr>
          </a:p>
          <a:p>
            <a:pPr marL="514350" marR="0" lvl="0" indent="-514350" algn="l" defTabSz="685766" rtl="0" eaLnBrk="1" fontAlgn="auto" latinLnBrk="0" hangingPunct="1">
              <a:lnSpc>
                <a:spcPct val="90000"/>
              </a:lnSpc>
              <a:spcBef>
                <a:spcPts val="750"/>
              </a:spcBef>
              <a:spcAft>
                <a:spcPts val="0"/>
              </a:spcAft>
              <a:buClrTx/>
              <a:buSzTx/>
              <a:buFont typeface="+mj-lt"/>
              <a:buAutoNum type="arabicPeriod"/>
              <a:tabLst/>
              <a:defRPr/>
            </a:pPr>
            <a:r>
              <a:rPr lang="zh-CN" altLang="en-US" sz="2400" dirty="0">
                <a:solidFill>
                  <a:srgbClr val="000000"/>
                </a:solidFill>
                <a:ea typeface="阿里巴巴普惠体 R" panose="00020600040101010101"/>
              </a:rPr>
              <a:t>深度强化学习策略方法</a:t>
            </a:r>
            <a:endParaRPr lang="en-US" altLang="zh-CN" sz="2400" dirty="0">
              <a:solidFill>
                <a:srgbClr val="000000"/>
              </a:solidFill>
              <a:ea typeface="阿里巴巴普惠体 R" panose="00020600040101010101"/>
            </a:endParaRPr>
          </a:p>
        </p:txBody>
      </p:sp>
      <p:sp>
        <p:nvSpPr>
          <p:cNvPr id="14" name="内容占位符 4">
            <a:extLst>
              <a:ext uri="{FF2B5EF4-FFF2-40B4-BE49-F238E27FC236}">
                <a16:creationId xmlns:a16="http://schemas.microsoft.com/office/drawing/2014/main" id="{6D3298F2-5082-4464-B494-69D8F2C400B7}"/>
              </a:ext>
            </a:extLst>
          </p:cNvPr>
          <p:cNvSpPr txBox="1">
            <a:spLocks/>
          </p:cNvSpPr>
          <p:nvPr/>
        </p:nvSpPr>
        <p:spPr>
          <a:xfrm>
            <a:off x="4629150" y="2161303"/>
            <a:ext cx="4190510" cy="3893253"/>
          </a:xfrm>
          <a:prstGeom prst="rect">
            <a:avLst/>
          </a:prstGeom>
        </p:spPr>
        <p:txBody>
          <a:bodyPr>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00" kern="1200">
                <a:solidFill>
                  <a:schemeClr val="tx1"/>
                </a:solidFill>
                <a:latin typeface="阿里巴巴普惠体 R" panose="00020600040101010101" pitchFamily="18" charset="-122"/>
                <a:ea typeface="阿里巴巴普惠体 R" panose="00020600040101010101" pitchFamily="18" charset="-122"/>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2400" dirty="0">
                <a:solidFill>
                  <a:srgbClr val="000000"/>
                </a:solidFill>
                <a:ea typeface="阿里巴巴普惠体 R" panose="00020600040101010101"/>
              </a:rPr>
              <a:t>  9. </a:t>
            </a:r>
            <a:r>
              <a:rPr lang="zh-CN" altLang="en-US" sz="2400" dirty="0">
                <a:solidFill>
                  <a:srgbClr val="000000"/>
                </a:solidFill>
                <a:ea typeface="阿里巴巴普惠体 R" panose="00020600040101010101"/>
              </a:rPr>
              <a:t>基于模型的深度强化学习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10. </a:t>
            </a:r>
            <a:r>
              <a:rPr lang="zh-CN" altLang="en-US" sz="2400" dirty="0">
                <a:solidFill>
                  <a:srgbClr val="000000"/>
                </a:solidFill>
                <a:ea typeface="阿里巴巴普惠体 R" panose="00020600040101010101"/>
              </a:rPr>
              <a:t>模仿学习</a:t>
            </a:r>
            <a:endParaRPr lang="en-US" altLang="zh-CN" sz="2400" dirty="0">
              <a:solidFill>
                <a:srgbClr val="000000"/>
              </a:solidFill>
              <a:ea typeface="阿里巴巴普惠体 R" panose="00020600040101010101"/>
            </a:endParaRPr>
          </a:p>
          <a:p>
            <a:pPr marL="0" indent="0">
              <a:buNone/>
              <a:defRPr/>
            </a:pPr>
            <a:r>
              <a:rPr lang="en-US" altLang="zh-CN" sz="2400" dirty="0">
                <a:solidFill>
                  <a:srgbClr val="000000"/>
                </a:solidFill>
                <a:ea typeface="阿里巴巴普惠体 R" panose="00020600040101010101"/>
              </a:rPr>
              <a:t>11. </a:t>
            </a:r>
            <a:r>
              <a:rPr lang="zh-CN" altLang="en-US" sz="2400" dirty="0">
                <a:solidFill>
                  <a:srgbClr val="000000"/>
                </a:solidFill>
                <a:ea typeface="阿里巴巴普惠体 R" panose="00020600040101010101"/>
              </a:rPr>
              <a:t>离线强化学习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12. </a:t>
            </a:r>
            <a:r>
              <a:rPr lang="zh-CN" altLang="en-US" sz="2400" dirty="0">
                <a:solidFill>
                  <a:srgbClr val="000000"/>
                </a:solidFill>
                <a:ea typeface="阿里巴巴普惠体 R" panose="00020600040101010101"/>
              </a:rPr>
              <a:t>参数化动作空间</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13. </a:t>
            </a:r>
            <a:r>
              <a:rPr lang="zh-CN" altLang="en-US" sz="2400" dirty="0">
                <a:solidFill>
                  <a:srgbClr val="000000"/>
                </a:solidFill>
                <a:ea typeface="阿里巴巴普惠体 R" panose="00020600040101010101"/>
              </a:rPr>
              <a:t>目标导向的强化学习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2400" dirty="0">
                <a:solidFill>
                  <a:srgbClr val="000000"/>
                </a:solidFill>
                <a:ea typeface="阿里巴巴普惠体 R" panose="00020600040101010101"/>
              </a:rPr>
              <a:t>14. </a:t>
            </a:r>
            <a:r>
              <a:rPr lang="zh-CN" altLang="en-US" sz="2400" dirty="0">
                <a:solidFill>
                  <a:srgbClr val="000000"/>
                </a:solidFill>
                <a:ea typeface="阿里巴巴普惠体 R" panose="00020600040101010101"/>
              </a:rPr>
              <a:t>多智能体强化学习</a:t>
            </a:r>
            <a:endParaRPr lang="en-US" altLang="zh-CN" sz="2400" dirty="0">
              <a:solidFill>
                <a:srgbClr val="000000"/>
              </a:solidFill>
              <a:ea typeface="阿里巴巴普惠体 R" panose="00020600040101010101"/>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rPr>
              <a:t>15. </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强化学习大模型</a:t>
            </a:r>
            <a:endPar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endParaRPr>
          </a:p>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rPr>
              <a:t>16. </a:t>
            </a:r>
            <a:r>
              <a:rPr kumimoji="0" lang="zh-CN" altLang="en-US" sz="2400" b="0" i="0" u="none" strike="noStrike" kern="1200" cap="none" spc="0" normalizeH="0" baseline="0" noProof="0" dirty="0">
                <a:ln>
                  <a:noFill/>
                </a:ln>
                <a:solidFill>
                  <a:srgbClr val="000000"/>
                </a:solidFill>
                <a:effectLst/>
                <a:uLnTx/>
                <a:uFillTx/>
                <a:ea typeface="阿里巴巴普惠体 R" panose="00020600040101010101"/>
                <a:cs typeface="+mn-cs"/>
              </a:rPr>
              <a:t>技术交流与回顾</a:t>
            </a:r>
            <a:endParaRPr kumimoji="0" lang="en-US" altLang="zh-CN" sz="2400" b="0" i="0" u="none" strike="noStrike" kern="1200" cap="none" spc="0" normalizeH="0" baseline="0" noProof="0" dirty="0">
              <a:ln>
                <a:noFill/>
              </a:ln>
              <a:solidFill>
                <a:srgbClr val="000000"/>
              </a:solidFill>
              <a:effectLst/>
              <a:uLnTx/>
              <a:uFillTx/>
              <a:ea typeface="阿里巴巴普惠体 R" panose="00020600040101010101"/>
              <a:cs typeface="+mn-cs"/>
            </a:endParaRPr>
          </a:p>
        </p:txBody>
      </p:sp>
      <p:sp>
        <p:nvSpPr>
          <p:cNvPr id="15" name="矩形 14">
            <a:extLst>
              <a:ext uri="{FF2B5EF4-FFF2-40B4-BE49-F238E27FC236}">
                <a16:creationId xmlns:a16="http://schemas.microsoft.com/office/drawing/2014/main" id="{7922843E-8B2C-474B-B4E6-1BF440AA651B}"/>
              </a:ext>
            </a:extLst>
          </p:cNvPr>
          <p:cNvSpPr/>
          <p:nvPr/>
        </p:nvSpPr>
        <p:spPr>
          <a:xfrm>
            <a:off x="902675" y="1397001"/>
            <a:ext cx="308144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cs typeface="+mn-cs"/>
              </a:rPr>
              <a:t>强化学习基础部分</a:t>
            </a:r>
          </a:p>
        </p:txBody>
      </p:sp>
      <p:sp>
        <p:nvSpPr>
          <p:cNvPr id="16" name="矩形 15">
            <a:extLst>
              <a:ext uri="{FF2B5EF4-FFF2-40B4-BE49-F238E27FC236}">
                <a16:creationId xmlns:a16="http://schemas.microsoft.com/office/drawing/2014/main" id="{90C5F941-010B-4E6A-B42B-E0A68B592CA6}"/>
              </a:ext>
            </a:extLst>
          </p:cNvPr>
          <p:cNvSpPr/>
          <p:nvPr/>
        </p:nvSpPr>
        <p:spPr>
          <a:xfrm>
            <a:off x="5400966" y="1397001"/>
            <a:ext cx="264687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阿里巴巴普惠体 R" panose="00020600040101010101"/>
                <a:cs typeface="+mn-cs"/>
              </a:rPr>
              <a:t>强化学习前沿部分</a:t>
            </a:r>
          </a:p>
        </p:txBody>
      </p:sp>
    </p:spTree>
    <p:extLst>
      <p:ext uri="{BB962C8B-B14F-4D97-AF65-F5344CB8AC3E}">
        <p14:creationId xmlns:p14="http://schemas.microsoft.com/office/powerpoint/2010/main" val="3699609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强化学习系统要素</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99824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历史（</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History</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是观察、行动和奖励的序列</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marR="0" lvl="1" indent="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None/>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即，一直到时间</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 </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为止的所有可观测变量</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根据这个历史可以决定接下来会发生什么</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智能体选择行动</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环境选择观察和奖励</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914400" marR="0" lvl="2" indent="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state</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是一种用于确定接下来会发生的事情（</a:t>
            </a:r>
            <a:r>
              <a:rPr kumimoji="0" lang="zh-CN" altLang="en-US" sz="2000" b="0" i="0" u="none" strike="noStrike" kern="1200" cap="none" spc="0" normalizeH="0" baseline="0" noProof="0" dirty="0">
                <a:ln>
                  <a:noFill/>
                </a:ln>
                <a:solidFill>
                  <a:srgbClr val="F05E5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行动、观察、奖励</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）的信息</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状态是关于历史的函数</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FAFA42-883E-48C8-8AFA-241716CBAF87}"/>
                  </a:ext>
                </a:extLst>
              </p:cNvPr>
              <p:cNvSpPr txBox="1"/>
              <p:nvPr/>
            </p:nvSpPr>
            <p:spPr>
              <a:xfrm>
                <a:off x="1231178" y="1895394"/>
                <a:ext cx="66804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𝐻</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𝑂</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𝑂</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𝑂</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𝑂</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oMath>
                  </m:oMathPara>
                </a14:m>
                <a:endParaRPr kumimoji="0" lang="zh-CN"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p:txBody>
          </p:sp>
        </mc:Choice>
        <mc:Fallback xmlns="">
          <p:sp>
            <p:nvSpPr>
              <p:cNvPr id="6" name="文本框 5">
                <a:extLst>
                  <a:ext uri="{FF2B5EF4-FFF2-40B4-BE49-F238E27FC236}">
                    <a16:creationId xmlns:a16="http://schemas.microsoft.com/office/drawing/2014/main" id="{63FAFA42-883E-48C8-8AFA-241716CBAF87}"/>
                  </a:ext>
                </a:extLst>
              </p:cNvPr>
              <p:cNvSpPr txBox="1">
                <a:spLocks noRot="1" noChangeAspect="1" noMove="1" noResize="1" noEditPoints="1" noAdjustHandles="1" noChangeArrowheads="1" noChangeShapeType="1" noTextEdit="1"/>
              </p:cNvSpPr>
              <p:nvPr/>
            </p:nvSpPr>
            <p:spPr>
              <a:xfrm>
                <a:off x="1231178" y="1895394"/>
                <a:ext cx="6680447" cy="400110"/>
              </a:xfrm>
              <a:prstGeom prst="rect">
                <a:avLst/>
              </a:prstGeom>
              <a:blipFill>
                <a:blip r:embed="rId4"/>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D7EEE8B-7429-4FF8-B9B8-598BD87E2449}"/>
                  </a:ext>
                </a:extLst>
              </p:cNvPr>
              <p:cNvSpPr txBox="1"/>
              <p:nvPr/>
            </p:nvSpPr>
            <p:spPr>
              <a:xfrm>
                <a:off x="1231178" y="5502953"/>
                <a:ext cx="6680447"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𝑓</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𝐻</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zh-CN" sz="2000" b="0" i="1"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1"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8" name="文本框 7">
                <a:extLst>
                  <a:ext uri="{FF2B5EF4-FFF2-40B4-BE49-F238E27FC236}">
                    <a16:creationId xmlns:a16="http://schemas.microsoft.com/office/drawing/2014/main" id="{8D7EEE8B-7429-4FF8-B9B8-598BD87E2449}"/>
                  </a:ext>
                </a:extLst>
              </p:cNvPr>
              <p:cNvSpPr txBox="1">
                <a:spLocks noRot="1" noChangeAspect="1" noMove="1" noResize="1" noEditPoints="1" noAdjustHandles="1" noChangeArrowheads="1" noChangeShapeType="1" noTextEdit="1"/>
              </p:cNvSpPr>
              <p:nvPr/>
            </p:nvSpPr>
            <p:spPr>
              <a:xfrm>
                <a:off x="1231178" y="5502953"/>
                <a:ext cx="6680447" cy="677108"/>
              </a:xfrm>
              <a:prstGeom prst="rect">
                <a:avLst/>
              </a:prstGeom>
              <a:blipFill>
                <a:blip r:embed="rId5"/>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2237A090-27E3-4C99-802C-8FF9BC2B0326}"/>
              </a:ext>
            </a:extLst>
          </p:cNvPr>
          <p:cNvPicPr>
            <a:picLocks noChangeAspect="1"/>
          </p:cNvPicPr>
          <p:nvPr/>
        </p:nvPicPr>
        <p:blipFill rotWithShape="1">
          <a:blip r:embed="rId6"/>
          <a:srcRect b="921"/>
          <a:stretch/>
        </p:blipFill>
        <p:spPr>
          <a:xfrm>
            <a:off x="6725223" y="2578694"/>
            <a:ext cx="1520231" cy="1657455"/>
          </a:xfrm>
          <a:prstGeom prst="rect">
            <a:avLst/>
          </a:prstGeom>
        </p:spPr>
      </p:pic>
    </p:spTree>
    <p:extLst>
      <p:ext uri="{BB962C8B-B14F-4D97-AF65-F5344CB8AC3E}">
        <p14:creationId xmlns:p14="http://schemas.microsoft.com/office/powerpoint/2010/main" val="2624129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强化学习系统要素</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Policy</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是学习智能体在特定时间的行为方式</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是从状态到行动的映射</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确定性策略（</a:t>
            </a:r>
            <a:r>
              <a:rPr kumimoji="0" lang="en-US" altLang="zh-CN"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Deterministic Policy</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Wingdings" panose="05000000000000000000" pitchFamily="2" charset="2"/>
              <a:buChar char="p"/>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marR="0" lvl="1" indent="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None/>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随机策略（</a:t>
            </a:r>
            <a:r>
              <a:rPr kumimoji="0" lang="en-US" altLang="zh-CN"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Stochastic Policy</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endParaRPr lang="en-US" altLang="zh-CN"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marR="0" lvl="1" indent="0" algn="l" defTabSz="914400" rtl="0" eaLnBrk="1" fontAlgn="auto" latinLnBrk="0" hangingPunct="1">
              <a:lnSpc>
                <a:spcPct val="150000"/>
              </a:lnSpc>
              <a:spcBef>
                <a:spcPts val="500"/>
              </a:spcBef>
              <a:spcAft>
                <a:spcPts val="0"/>
              </a:spcAft>
              <a:buClr>
                <a:srgbClr val="29AAF5"/>
              </a:buClr>
              <a:buSzPct val="100000"/>
              <a:buNone/>
              <a:tabLst/>
              <a:defRPr/>
            </a:pPr>
            <a:endParaRPr lang="en-US" altLang="zh-CN"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marR="0" lvl="1" indent="0" algn="l" defTabSz="914400" rtl="0" eaLnBrk="1" fontAlgn="auto" latinLnBrk="0" hangingPunct="1">
              <a:lnSpc>
                <a:spcPct val="150000"/>
              </a:lnSpc>
              <a:spcBef>
                <a:spcPts val="500"/>
              </a:spcBef>
              <a:spcAft>
                <a:spcPts val="0"/>
              </a:spcAft>
              <a:buClr>
                <a:srgbClr val="29AAF5"/>
              </a:buClr>
              <a:buSzPct val="100000"/>
              <a:buNone/>
              <a:tabLst/>
              <a:defRPr/>
            </a:pPr>
            <a:r>
              <a:rPr lang="en-US" altLang="zh-CN"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Episode</a:t>
            </a:r>
            <a:r>
              <a:rPr lang="zh-CN" altLang="en-US"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是一集</a:t>
            </a:r>
            <a:r>
              <a:rPr lang="en-US" altLang="zh-CN"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周期</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FAFA42-883E-48C8-8AFA-241716CBAF87}"/>
                  </a:ext>
                </a:extLst>
              </p:cNvPr>
              <p:cNvSpPr txBox="1"/>
              <p:nvPr/>
            </p:nvSpPr>
            <p:spPr>
              <a:xfrm>
                <a:off x="1231180" y="2848278"/>
                <a:ext cx="66804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𝜋</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zh-CN" altLang="en-US" sz="20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6" name="文本框 5">
                <a:extLst>
                  <a:ext uri="{FF2B5EF4-FFF2-40B4-BE49-F238E27FC236}">
                    <a16:creationId xmlns:a16="http://schemas.microsoft.com/office/drawing/2014/main" id="{63FAFA42-883E-48C8-8AFA-241716CBAF87}"/>
                  </a:ext>
                </a:extLst>
              </p:cNvPr>
              <p:cNvSpPr txBox="1">
                <a:spLocks noRot="1" noChangeAspect="1" noMove="1" noResize="1" noEditPoints="1" noAdjustHandles="1" noChangeArrowheads="1" noChangeShapeType="1" noTextEdit="1"/>
              </p:cNvSpPr>
              <p:nvPr/>
            </p:nvSpPr>
            <p:spPr>
              <a:xfrm>
                <a:off x="1231180" y="2848278"/>
                <a:ext cx="6680447" cy="400110"/>
              </a:xfrm>
              <a:prstGeom prst="rect">
                <a:avLst/>
              </a:prstGeom>
              <a:blipFill>
                <a:blip r:embed="rId4"/>
                <a:stretch>
                  <a:fillRect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50D944F-1DAE-445D-B93D-9AD1286160EA}"/>
                  </a:ext>
                </a:extLst>
              </p:cNvPr>
              <p:cNvSpPr txBox="1"/>
              <p:nvPr/>
            </p:nvSpPr>
            <p:spPr>
              <a:xfrm>
                <a:off x="1155719" y="4344892"/>
                <a:ext cx="68313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𝜋</m:t>
                      </m:r>
                      <m:d>
                        <m:d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m:t>
                          </m:r>
                        </m:e>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e>
                      </m:d>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𝑃</m:t>
                      </m:r>
                      <m:d>
                        <m:dPr>
                          <m:endChr m:val="|"/>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𝑎</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e>
                      </m:d>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7" name="文本框 6">
                <a:extLst>
                  <a:ext uri="{FF2B5EF4-FFF2-40B4-BE49-F238E27FC236}">
                    <a16:creationId xmlns:a16="http://schemas.microsoft.com/office/drawing/2014/main" id="{950D944F-1DAE-445D-B93D-9AD1286160EA}"/>
                  </a:ext>
                </a:extLst>
              </p:cNvPr>
              <p:cNvSpPr txBox="1">
                <a:spLocks noRot="1" noChangeAspect="1" noMove="1" noResize="1" noEditPoints="1" noAdjustHandles="1" noChangeArrowheads="1" noChangeShapeType="1" noTextEdit="1"/>
              </p:cNvSpPr>
              <p:nvPr/>
            </p:nvSpPr>
            <p:spPr>
              <a:xfrm>
                <a:off x="1155719" y="4344892"/>
                <a:ext cx="6831368" cy="400110"/>
              </a:xfrm>
              <a:prstGeom prst="rect">
                <a:avLst/>
              </a:prstGeom>
              <a:blipFill>
                <a:blip r:embed="rId5"/>
                <a:stretch>
                  <a:fillRect b="-1846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635D3EB4-9056-4997-97D3-6B58358454F7}"/>
              </a:ext>
            </a:extLst>
          </p:cNvPr>
          <p:cNvPicPr>
            <a:picLocks noChangeAspect="1"/>
          </p:cNvPicPr>
          <p:nvPr/>
        </p:nvPicPr>
        <p:blipFill rotWithShape="1">
          <a:blip r:embed="rId6"/>
          <a:srcRect b="921"/>
          <a:stretch/>
        </p:blipFill>
        <p:spPr>
          <a:xfrm>
            <a:off x="6725223" y="2578694"/>
            <a:ext cx="1520231" cy="1657455"/>
          </a:xfrm>
          <a:prstGeom prst="rect">
            <a:avLst/>
          </a:prstGeom>
        </p:spPr>
      </p:pic>
    </p:spTree>
    <p:extLst>
      <p:ext uri="{BB962C8B-B14F-4D97-AF65-F5344CB8AC3E}">
        <p14:creationId xmlns:p14="http://schemas.microsoft.com/office/powerpoint/2010/main" val="833725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强化学习系统要素</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6442643"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Reward</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一个定义强化学习目标的</a:t>
            </a:r>
            <a:r>
              <a:rPr kumimoji="0" lang="zh-CN" altLang="en-US" sz="1800" b="1" i="0" u="none" strike="noStrike" kern="1200" cap="none" spc="0" normalizeH="0" baseline="0" noProof="0" dirty="0">
                <a:ln>
                  <a:noFill/>
                </a:ln>
                <a:solidFill>
                  <a:srgbClr val="FF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标量</a:t>
            </a:r>
            <a:endParaRPr kumimoji="0" lang="en-US" altLang="zh-CN" sz="1800" b="1" i="0" u="none" strike="noStrike" kern="1200" cap="none" spc="0" normalizeH="0" baseline="0" noProof="0" dirty="0">
              <a:ln>
                <a:noFill/>
              </a:ln>
              <a:solidFill>
                <a:srgbClr val="FF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能立即感知到什么是“好”的</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Value Function</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状态价值是一个标量，用于定义</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对于长期来说</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什么是“好”的</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价值函数是对于未来累积奖励的预测</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用于评估在给定的策略下，状态的好坏</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8" name="图片 7">
            <a:extLst>
              <a:ext uri="{FF2B5EF4-FFF2-40B4-BE49-F238E27FC236}">
                <a16:creationId xmlns:a16="http://schemas.microsoft.com/office/drawing/2014/main" id="{25168632-5282-4CD5-8D86-BD6311DAB4C7}"/>
              </a:ext>
            </a:extLst>
          </p:cNvPr>
          <p:cNvPicPr>
            <a:picLocks noChangeAspect="1"/>
          </p:cNvPicPr>
          <p:nvPr/>
        </p:nvPicPr>
        <p:blipFill rotWithShape="1">
          <a:blip r:embed="rId2"/>
          <a:srcRect b="921"/>
          <a:stretch/>
        </p:blipFill>
        <p:spPr>
          <a:xfrm>
            <a:off x="6725223" y="2578694"/>
            <a:ext cx="1520231" cy="1657455"/>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06C8C22-ED6E-4F40-A972-D9285F23B273}"/>
                  </a:ext>
                </a:extLst>
              </p:cNvPr>
              <p:cNvSpPr txBox="1"/>
              <p:nvPr/>
            </p:nvSpPr>
            <p:spPr>
              <a:xfrm>
                <a:off x="1155720" y="5246402"/>
                <a:ext cx="68313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𝑄</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𝜋</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𝔼</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𝜋</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e>
                        <m:sup>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p:txBody>
          </p:sp>
        </mc:Choice>
        <mc:Fallback xmlns="">
          <p:sp>
            <p:nvSpPr>
              <p:cNvPr id="9" name="文本框 8">
                <a:extLst>
                  <a:ext uri="{FF2B5EF4-FFF2-40B4-BE49-F238E27FC236}">
                    <a16:creationId xmlns:a16="http://schemas.microsoft.com/office/drawing/2014/main" id="{406C8C22-ED6E-4F40-A972-D9285F23B273}"/>
                  </a:ext>
                </a:extLst>
              </p:cNvPr>
              <p:cNvSpPr txBox="1">
                <a:spLocks noRot="1" noChangeAspect="1" noMove="1" noResize="1" noEditPoints="1" noAdjustHandles="1" noChangeArrowheads="1" noChangeShapeType="1" noTextEdit="1"/>
              </p:cNvSpPr>
              <p:nvPr/>
            </p:nvSpPr>
            <p:spPr>
              <a:xfrm>
                <a:off x="1155720" y="5246402"/>
                <a:ext cx="6831368" cy="400110"/>
              </a:xfrm>
              <a:prstGeom prst="rect">
                <a:avLst/>
              </a:prstGeom>
              <a:blipFill>
                <a:blip r:embed="rId3"/>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520B87D-F160-4892-ADF0-C15C4A29C185}"/>
                  </a:ext>
                </a:extLst>
              </p:cNvPr>
              <p:cNvSpPr/>
              <p:nvPr/>
            </p:nvSpPr>
            <p:spPr>
              <a:xfrm>
                <a:off x="2703520" y="1411543"/>
                <a:ext cx="100630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𝑅</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en-US" sz="20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10" name="矩形 9">
                <a:extLst>
                  <a:ext uri="{FF2B5EF4-FFF2-40B4-BE49-F238E27FC236}">
                    <a16:creationId xmlns:a16="http://schemas.microsoft.com/office/drawing/2014/main" id="{0520B87D-F160-4892-ADF0-C15C4A29C185}"/>
                  </a:ext>
                </a:extLst>
              </p:cNvPr>
              <p:cNvSpPr>
                <a:spLocks noRot="1" noChangeAspect="1" noMove="1" noResize="1" noEditPoints="1" noAdjustHandles="1" noChangeArrowheads="1" noChangeShapeType="1" noTextEdit="1"/>
              </p:cNvSpPr>
              <p:nvPr/>
            </p:nvSpPr>
            <p:spPr>
              <a:xfrm>
                <a:off x="2703520" y="1411543"/>
                <a:ext cx="1006301" cy="400110"/>
              </a:xfrm>
              <a:prstGeom prst="rect">
                <a:avLst/>
              </a:prstGeom>
              <a:blipFill>
                <a:blip r:embed="rId4"/>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4A21AF5-7219-48CC-A34E-8BC3CEB86B89}"/>
                  </a:ext>
                </a:extLst>
              </p:cNvPr>
              <p:cNvSpPr txBox="1"/>
              <p:nvPr/>
            </p:nvSpPr>
            <p:spPr>
              <a:xfrm>
                <a:off x="1155720" y="5646512"/>
                <a:ext cx="66602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𝔼</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𝜋</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𝑄</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𝜋</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p:txBody>
          </p:sp>
        </mc:Choice>
        <mc:Fallback xmlns="">
          <p:sp>
            <p:nvSpPr>
              <p:cNvPr id="11" name="文本框 10">
                <a:extLst>
                  <a:ext uri="{FF2B5EF4-FFF2-40B4-BE49-F238E27FC236}">
                    <a16:creationId xmlns:a16="http://schemas.microsoft.com/office/drawing/2014/main" id="{14A21AF5-7219-48CC-A34E-8BC3CEB86B89}"/>
                  </a:ext>
                </a:extLst>
              </p:cNvPr>
              <p:cNvSpPr txBox="1">
                <a:spLocks noRot="1" noChangeAspect="1" noMove="1" noResize="1" noEditPoints="1" noAdjustHandles="1" noChangeArrowheads="1" noChangeShapeType="1" noTextEdit="1"/>
              </p:cNvSpPr>
              <p:nvPr/>
            </p:nvSpPr>
            <p:spPr>
              <a:xfrm>
                <a:off x="1155720" y="5646512"/>
                <a:ext cx="6660223" cy="400110"/>
              </a:xfrm>
              <a:prstGeom prst="rect">
                <a:avLst/>
              </a:prstGeom>
              <a:blipFill>
                <a:blip r:embed="rId5"/>
                <a:stretch>
                  <a:fillRect b="-18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976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强化学习的目标</a:t>
            </a:r>
          </a:p>
        </p:txBody>
      </p:sp>
      <p:pic>
        <p:nvPicPr>
          <p:cNvPr id="22" name="图片 21">
            <a:extLst>
              <a:ext uri="{FF2B5EF4-FFF2-40B4-BE49-F238E27FC236}">
                <a16:creationId xmlns:a16="http://schemas.microsoft.com/office/drawing/2014/main" id="{D14D06D1-4EC2-DEDC-CF8D-2EC318C1A17A}"/>
              </a:ext>
            </a:extLst>
          </p:cNvPr>
          <p:cNvPicPr>
            <a:picLocks noChangeAspect="1"/>
          </p:cNvPicPr>
          <p:nvPr/>
        </p:nvPicPr>
        <p:blipFill>
          <a:blip r:embed="rId2"/>
          <a:stretch>
            <a:fillRect/>
          </a:stretch>
        </p:blipFill>
        <p:spPr>
          <a:xfrm>
            <a:off x="502443" y="1180214"/>
            <a:ext cx="7991108" cy="4908736"/>
          </a:xfrm>
          <a:prstGeom prst="rect">
            <a:avLst/>
          </a:prstGeom>
        </p:spPr>
      </p:pic>
    </p:spTree>
    <p:extLst>
      <p:ext uri="{BB962C8B-B14F-4D97-AF65-F5344CB8AC3E}">
        <p14:creationId xmlns:p14="http://schemas.microsoft.com/office/powerpoint/2010/main" val="1668362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强化学习系统要素</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496075" y="1561446"/>
            <a:ext cx="3971903"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环境的</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Model</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用于模拟环境的行为</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Wingdings" panose="05000000000000000000" pitchFamily="2" charset="2"/>
              <a:buChar char="p"/>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预测下一个状态</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Wingdings" panose="05000000000000000000" pitchFamily="2" charset="2"/>
              <a:buChar char="p"/>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Wingdings" panose="05000000000000000000" pitchFamily="2" charset="2"/>
              <a:buChar char="p"/>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marR="0" lvl="1" indent="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None/>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预测下一个（</a:t>
            </a:r>
            <a:r>
              <a:rPr kumimoji="0" lang="zh-CN" altLang="en-US" sz="1800" b="0" i="0" u="none" strike="noStrike" kern="1200" cap="none" spc="0" normalizeH="0" baseline="0" noProof="0" dirty="0">
                <a:ln>
                  <a:noFill/>
                </a:ln>
                <a:solidFill>
                  <a:srgbClr val="F05E5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立即</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FAFA42-883E-48C8-8AFA-241716CBAF87}"/>
                  </a:ext>
                </a:extLst>
              </p:cNvPr>
              <p:cNvSpPr txBox="1"/>
              <p:nvPr/>
            </p:nvSpPr>
            <p:spPr>
              <a:xfrm>
                <a:off x="1078369" y="3209141"/>
                <a:ext cx="35821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mPr>
                        <m:mr>
                          <m:e>
                            <m:sSubSup>
                              <m:sSub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𝒫</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𝑎</m:t>
                                </m:r>
                              </m:sup>
                            </m:sSubSup>
                          </m:e>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ℙ</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mr>
                      </m:m>
                    </m:oMath>
                  </m:oMathPara>
                </a14:m>
                <a:endParaRPr kumimoji="0" lang="zh-CN"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p:txBody>
          </p:sp>
        </mc:Choice>
        <mc:Fallback xmlns="">
          <p:sp>
            <p:nvSpPr>
              <p:cNvPr id="6" name="文本框 5">
                <a:extLst>
                  <a:ext uri="{FF2B5EF4-FFF2-40B4-BE49-F238E27FC236}">
                    <a16:creationId xmlns:a16="http://schemas.microsoft.com/office/drawing/2014/main" id="{63FAFA42-883E-48C8-8AFA-241716CBAF87}"/>
                  </a:ext>
                </a:extLst>
              </p:cNvPr>
              <p:cNvSpPr txBox="1">
                <a:spLocks noRot="1" noChangeAspect="1" noMove="1" noResize="1" noEditPoints="1" noAdjustHandles="1" noChangeArrowheads="1" noChangeShapeType="1" noTextEdit="1"/>
              </p:cNvSpPr>
              <p:nvPr/>
            </p:nvSpPr>
            <p:spPr>
              <a:xfrm>
                <a:off x="1078369" y="3209141"/>
                <a:ext cx="3582141" cy="369332"/>
              </a:xfrm>
              <a:prstGeom prst="rect">
                <a:avLst/>
              </a:prstGeom>
              <a:blipFill>
                <a:blip r:embed="rId4"/>
                <a:stretch>
                  <a:fillRect r="-1701"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50D944F-1DAE-445D-B93D-9AD1286160EA}"/>
                  </a:ext>
                </a:extLst>
              </p:cNvPr>
              <p:cNvSpPr txBox="1"/>
              <p:nvPr/>
            </p:nvSpPr>
            <p:spPr>
              <a:xfrm>
                <a:off x="1078369" y="4600043"/>
                <a:ext cx="35821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m>
                        <m:mPr>
                          <m:plcHide m:val="on"/>
                          <m:mcs>
                            <m:mc>
                              <m:mcPr>
                                <m:count m:val="2"/>
                                <m:mcJc m:val="center"/>
                              </m:mcPr>
                            </m:mc>
                          </m:mcs>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mPr>
                        <m:mr>
                          <m:e>
                            <m:sSubSup>
                              <m:sSubSup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ℛ</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𝑎</m:t>
                                </m:r>
                              </m:sup>
                            </m:sSubSup>
                          </m:e>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𝔼</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𝑅</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𝑆</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𝑠</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zh-CN"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𝑎</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mr>
                      </m:m>
                    </m:oMath>
                  </m:oMathPara>
                </a14:m>
                <a:endParaRPr kumimoji="0" lang="zh-CN" altLang="zh-CN" sz="1800" b="0" i="0" u="none" strike="noStrike" kern="1200" cap="none" spc="0" normalizeH="0" baseline="0" noProof="0" dirty="0">
                  <a:ln>
                    <a:noFill/>
                  </a:ln>
                  <a:solidFill>
                    <a:srgbClr val="000000"/>
                  </a:solidFill>
                  <a:effectLst/>
                  <a:uLnTx/>
                  <a:uFillTx/>
                  <a:latin typeface="Cambria Math" panose="02040503050406030204" pitchFamily="18" charset="0"/>
                  <a:ea typeface="微软雅黑"/>
                  <a:cs typeface="+mn-cs"/>
                </a:endParaRPr>
              </a:p>
            </p:txBody>
          </p:sp>
        </mc:Choice>
        <mc:Fallback xmlns="">
          <p:sp>
            <p:nvSpPr>
              <p:cNvPr id="7" name="文本框 6">
                <a:extLst>
                  <a:ext uri="{FF2B5EF4-FFF2-40B4-BE49-F238E27FC236}">
                    <a16:creationId xmlns:a16="http://schemas.microsoft.com/office/drawing/2014/main" id="{950D944F-1DAE-445D-B93D-9AD1286160EA}"/>
                  </a:ext>
                </a:extLst>
              </p:cNvPr>
              <p:cNvSpPr txBox="1">
                <a:spLocks noRot="1" noChangeAspect="1" noMove="1" noResize="1" noEditPoints="1" noAdjustHandles="1" noChangeArrowheads="1" noChangeShapeType="1" noTextEdit="1"/>
              </p:cNvSpPr>
              <p:nvPr/>
            </p:nvSpPr>
            <p:spPr>
              <a:xfrm>
                <a:off x="1078369" y="4600043"/>
                <a:ext cx="3582141" cy="369332"/>
              </a:xfrm>
              <a:prstGeom prst="rect">
                <a:avLst/>
              </a:prstGeom>
              <a:blipFill>
                <a:blip r:embed="rId5"/>
                <a:stretch>
                  <a:fillRect b="-16667"/>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E98FA912-6821-4A32-A53B-09ACCEB04F71}"/>
              </a:ext>
            </a:extLst>
          </p:cNvPr>
          <p:cNvGrpSpPr/>
          <p:nvPr/>
        </p:nvGrpSpPr>
        <p:grpSpPr>
          <a:xfrm>
            <a:off x="5527933" y="1222892"/>
            <a:ext cx="3112432" cy="4823380"/>
            <a:chOff x="681737" y="1160822"/>
            <a:chExt cx="3649226" cy="5632409"/>
          </a:xfrm>
        </p:grpSpPr>
        <p:pic>
          <p:nvPicPr>
            <p:cNvPr id="9" name="图片 8">
              <a:extLst>
                <a:ext uri="{FF2B5EF4-FFF2-40B4-BE49-F238E27FC236}">
                  <a16:creationId xmlns:a16="http://schemas.microsoft.com/office/drawing/2014/main" id="{527853BF-5C88-4985-905B-B5EB9DA65AB6}"/>
                </a:ext>
              </a:extLst>
            </p:cNvPr>
            <p:cNvPicPr>
              <a:picLocks noChangeAspect="1"/>
            </p:cNvPicPr>
            <p:nvPr/>
          </p:nvPicPr>
          <p:blipFill rotWithShape="1">
            <a:blip r:embed="rId6"/>
            <a:srcRect t="2911"/>
            <a:stretch/>
          </p:blipFill>
          <p:spPr>
            <a:xfrm>
              <a:off x="1509107" y="1511058"/>
              <a:ext cx="1882926" cy="1568818"/>
            </a:xfrm>
            <a:prstGeom prst="rect">
              <a:avLst/>
            </a:prstGeom>
          </p:spPr>
        </p:pic>
        <p:pic>
          <p:nvPicPr>
            <p:cNvPr id="10" name="图片 9">
              <a:extLst>
                <a:ext uri="{FF2B5EF4-FFF2-40B4-BE49-F238E27FC236}">
                  <a16:creationId xmlns:a16="http://schemas.microsoft.com/office/drawing/2014/main" id="{6C9DB863-B361-4600-B8D3-7CCFBE6C494F}"/>
                </a:ext>
              </a:extLst>
            </p:cNvPr>
            <p:cNvPicPr>
              <a:picLocks noChangeAspect="1"/>
            </p:cNvPicPr>
            <p:nvPr/>
          </p:nvPicPr>
          <p:blipFill>
            <a:blip r:embed="rId7"/>
            <a:stretch>
              <a:fillRect/>
            </a:stretch>
          </p:blipFill>
          <p:spPr>
            <a:xfrm>
              <a:off x="1371460" y="4456179"/>
              <a:ext cx="2158220" cy="1949619"/>
            </a:xfrm>
            <a:prstGeom prst="rect">
              <a:avLst/>
            </a:prstGeom>
          </p:spPr>
        </p:pic>
        <p:cxnSp>
          <p:nvCxnSpPr>
            <p:cNvPr id="11" name="直接箭头连接符 10">
              <a:extLst>
                <a:ext uri="{FF2B5EF4-FFF2-40B4-BE49-F238E27FC236}">
                  <a16:creationId xmlns:a16="http://schemas.microsoft.com/office/drawing/2014/main" id="{7D81E75D-9602-45D1-A01C-A914EDE8CCF2}"/>
                </a:ext>
              </a:extLst>
            </p:cNvPr>
            <p:cNvCxnSpPr>
              <a:cxnSpLocks/>
            </p:cNvCxnSpPr>
            <p:nvPr/>
          </p:nvCxnSpPr>
          <p:spPr>
            <a:xfrm flipV="1">
              <a:off x="2450570" y="3293617"/>
              <a:ext cx="0" cy="9942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id="{C870BD1D-2E80-46A5-B8D0-BE2D8D8F7E63}"/>
                </a:ext>
              </a:extLst>
            </p:cNvPr>
            <p:cNvCxnSpPr>
              <a:cxnSpLocks/>
              <a:stCxn id="10" idx="1"/>
              <a:endCxn id="9" idx="1"/>
            </p:cNvCxnSpPr>
            <p:nvPr/>
          </p:nvCxnSpPr>
          <p:spPr>
            <a:xfrm rot="10800000" flipH="1">
              <a:off x="1371459" y="2295467"/>
              <a:ext cx="137647" cy="3135522"/>
            </a:xfrm>
            <a:prstGeom prst="bentConnector3">
              <a:avLst>
                <a:gd name="adj1" fmla="val -611099"/>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3176E1E7-B51D-44FB-A7DF-F27C6C77F8D0}"/>
                </a:ext>
              </a:extLst>
            </p:cNvPr>
            <p:cNvCxnSpPr>
              <a:cxnSpLocks/>
              <a:stCxn id="9" idx="3"/>
              <a:endCxn id="10" idx="3"/>
            </p:cNvCxnSpPr>
            <p:nvPr/>
          </p:nvCxnSpPr>
          <p:spPr>
            <a:xfrm>
              <a:off x="3392033" y="2295467"/>
              <a:ext cx="137647" cy="3135522"/>
            </a:xfrm>
            <a:prstGeom prst="bentConnector3">
              <a:avLst>
                <a:gd name="adj1" fmla="val 6982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7F05B29-9B76-4E25-9969-495B3904A5B8}"/>
                </a:ext>
              </a:extLst>
            </p:cNvPr>
            <p:cNvSpPr txBox="1"/>
            <p:nvPr/>
          </p:nvSpPr>
          <p:spPr>
            <a:xfrm>
              <a:off x="1772151" y="3621489"/>
              <a:ext cx="708303" cy="3953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p>
          </p:txBody>
        </p:sp>
        <p:sp>
          <p:nvSpPr>
            <p:cNvPr id="15" name="文本框 14">
              <a:extLst>
                <a:ext uri="{FF2B5EF4-FFF2-40B4-BE49-F238E27FC236}">
                  <a16:creationId xmlns:a16="http://schemas.microsoft.com/office/drawing/2014/main" id="{1A56BD2A-D466-4327-AB95-82014C062352}"/>
                </a:ext>
              </a:extLst>
            </p:cNvPr>
            <p:cNvSpPr txBox="1"/>
            <p:nvPr/>
          </p:nvSpPr>
          <p:spPr>
            <a:xfrm>
              <a:off x="681737" y="1944780"/>
              <a:ext cx="839111" cy="3953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a:t>
              </a:r>
            </a:p>
          </p:txBody>
        </p:sp>
        <p:sp>
          <p:nvSpPr>
            <p:cNvPr id="16" name="文本框 15">
              <a:extLst>
                <a:ext uri="{FF2B5EF4-FFF2-40B4-BE49-F238E27FC236}">
                  <a16:creationId xmlns:a16="http://schemas.microsoft.com/office/drawing/2014/main" id="{7AE3E133-80EF-4A94-A056-278F449CB530}"/>
                </a:ext>
              </a:extLst>
            </p:cNvPr>
            <p:cNvSpPr txBox="1"/>
            <p:nvPr/>
          </p:nvSpPr>
          <p:spPr>
            <a:xfrm>
              <a:off x="3551306" y="1944780"/>
              <a:ext cx="720202" cy="3953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p>
          </p:txBody>
        </p:sp>
        <p:sp>
          <p:nvSpPr>
            <p:cNvPr id="17" name="文本框 16">
              <a:extLst>
                <a:ext uri="{FF2B5EF4-FFF2-40B4-BE49-F238E27FC236}">
                  <a16:creationId xmlns:a16="http://schemas.microsoft.com/office/drawing/2014/main" id="{77D911B8-C275-4B34-A08D-8DBF61256AF9}"/>
                </a:ext>
              </a:extLst>
            </p:cNvPr>
            <p:cNvSpPr txBox="1"/>
            <p:nvPr/>
          </p:nvSpPr>
          <p:spPr>
            <a:xfrm>
              <a:off x="2046155" y="1160822"/>
              <a:ext cx="957962" cy="3953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p>
          </p:txBody>
        </p:sp>
        <p:sp>
          <p:nvSpPr>
            <p:cNvPr id="18" name="文本框 17">
              <a:extLst>
                <a:ext uri="{FF2B5EF4-FFF2-40B4-BE49-F238E27FC236}">
                  <a16:creationId xmlns:a16="http://schemas.microsoft.com/office/drawing/2014/main" id="{C07ADA1D-D84B-485A-A69B-D45323B1A1CB}"/>
                </a:ext>
              </a:extLst>
            </p:cNvPr>
            <p:cNvSpPr txBox="1"/>
            <p:nvPr/>
          </p:nvSpPr>
          <p:spPr>
            <a:xfrm>
              <a:off x="2135144" y="6397891"/>
              <a:ext cx="779983" cy="3953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1E545A0-5859-4F30-A4A0-608ED9A355BF}"/>
                    </a:ext>
                  </a:extLst>
                </p:cNvPr>
                <p:cNvSpPr txBox="1"/>
                <p:nvPr/>
              </p:nvSpPr>
              <p:spPr>
                <a:xfrm>
                  <a:off x="681738" y="2309992"/>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𝑂</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9" name="文本框 18">
                  <a:extLst>
                    <a:ext uri="{FF2B5EF4-FFF2-40B4-BE49-F238E27FC236}">
                      <a16:creationId xmlns:a16="http://schemas.microsoft.com/office/drawing/2014/main" id="{D1E545A0-5859-4F30-A4A0-608ED9A355BF}"/>
                    </a:ext>
                  </a:extLst>
                </p:cNvPr>
                <p:cNvSpPr txBox="1">
                  <a:spLocks noRot="1" noChangeAspect="1" noMove="1" noResize="1" noEditPoints="1" noAdjustHandles="1" noChangeArrowheads="1" noChangeShapeType="1" noTextEdit="1"/>
                </p:cNvSpPr>
                <p:nvPr/>
              </p:nvSpPr>
              <p:spPr>
                <a:xfrm>
                  <a:off x="681738" y="2309992"/>
                  <a:ext cx="839110" cy="338554"/>
                </a:xfrm>
                <a:prstGeom prst="rect">
                  <a:avLst/>
                </a:prstGeom>
                <a:blipFill>
                  <a:blip r:embed="rId8"/>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5FA7E7F-A09E-43CA-B296-024B4A2B10D6}"/>
                    </a:ext>
                  </a:extLst>
                </p:cNvPr>
                <p:cNvSpPr txBox="1"/>
                <p:nvPr/>
              </p:nvSpPr>
              <p:spPr>
                <a:xfrm>
                  <a:off x="3491853" y="2312391"/>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0" name="文本框 19">
                  <a:extLst>
                    <a:ext uri="{FF2B5EF4-FFF2-40B4-BE49-F238E27FC236}">
                      <a16:creationId xmlns:a16="http://schemas.microsoft.com/office/drawing/2014/main" id="{25FA7E7F-A09E-43CA-B296-024B4A2B10D6}"/>
                    </a:ext>
                  </a:extLst>
                </p:cNvPr>
                <p:cNvSpPr txBox="1">
                  <a:spLocks noRot="1" noChangeAspect="1" noMove="1" noResize="1" noEditPoints="1" noAdjustHandles="1" noChangeArrowheads="1" noChangeShapeType="1" noTextEdit="1"/>
                </p:cNvSpPr>
                <p:nvPr/>
              </p:nvSpPr>
              <p:spPr>
                <a:xfrm>
                  <a:off x="3491853" y="2312391"/>
                  <a:ext cx="839110" cy="338554"/>
                </a:xfrm>
                <a:prstGeom prst="rect">
                  <a:avLst/>
                </a:prstGeom>
                <a:blipFill>
                  <a:blip r:embed="rId9"/>
                  <a:stretch>
                    <a:fillRect b="-127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CD45B92-7BF5-4663-A1B5-961DA0A46A70}"/>
                    </a:ext>
                  </a:extLst>
                </p:cNvPr>
                <p:cNvSpPr txBox="1"/>
                <p:nvPr/>
              </p:nvSpPr>
              <p:spPr>
                <a:xfrm>
                  <a:off x="2281827" y="3621488"/>
                  <a:ext cx="8391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𝑅</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21" name="文本框 20">
                  <a:extLst>
                    <a:ext uri="{FF2B5EF4-FFF2-40B4-BE49-F238E27FC236}">
                      <a16:creationId xmlns:a16="http://schemas.microsoft.com/office/drawing/2014/main" id="{ACD45B92-7BF5-4663-A1B5-961DA0A46A70}"/>
                    </a:ext>
                  </a:extLst>
                </p:cNvPr>
                <p:cNvSpPr txBox="1">
                  <a:spLocks noRot="1" noChangeAspect="1" noMove="1" noResize="1" noEditPoints="1" noAdjustHandles="1" noChangeArrowheads="1" noChangeShapeType="1" noTextEdit="1"/>
                </p:cNvSpPr>
                <p:nvPr/>
              </p:nvSpPr>
              <p:spPr>
                <a:xfrm>
                  <a:off x="2281827" y="3621488"/>
                  <a:ext cx="839111" cy="338554"/>
                </a:xfrm>
                <a:prstGeom prst="rect">
                  <a:avLst/>
                </a:prstGeom>
                <a:blipFill>
                  <a:blip r:embed="rId10"/>
                  <a:stretch>
                    <a:fillRect b="-12766"/>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18279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举例：迷宫</a:t>
            </a:r>
          </a:p>
        </p:txBody>
      </p:sp>
      <p:pic>
        <p:nvPicPr>
          <p:cNvPr id="10" name="图片 9">
            <a:extLst>
              <a:ext uri="{FF2B5EF4-FFF2-40B4-BE49-F238E27FC236}">
                <a16:creationId xmlns:a16="http://schemas.microsoft.com/office/drawing/2014/main" id="{CA1DFB5A-346B-4586-B8E3-D5369F26A493}"/>
              </a:ext>
            </a:extLst>
          </p:cNvPr>
          <p:cNvPicPr>
            <a:picLocks noChangeAspect="1"/>
          </p:cNvPicPr>
          <p:nvPr/>
        </p:nvPicPr>
        <p:blipFill rotWithShape="1">
          <a:blip r:embed="rId2"/>
          <a:srcRect l="11133" r="11096"/>
          <a:stretch/>
        </p:blipFill>
        <p:spPr>
          <a:xfrm>
            <a:off x="807868" y="1545090"/>
            <a:ext cx="3515557" cy="3767819"/>
          </a:xfrm>
          <a:prstGeom prst="rect">
            <a:avLst/>
          </a:prstGeom>
        </p:spPr>
      </p:pic>
      <p:sp>
        <p:nvSpPr>
          <p:cNvPr id="16" name="文本框 15">
            <a:extLst>
              <a:ext uri="{FF2B5EF4-FFF2-40B4-BE49-F238E27FC236}">
                <a16:creationId xmlns:a16="http://schemas.microsoft.com/office/drawing/2014/main" id="{2D25A4E1-390D-4863-AC03-9668B98AC6CC}"/>
              </a:ext>
            </a:extLst>
          </p:cNvPr>
          <p:cNvSpPr txBox="1"/>
          <p:nvPr/>
        </p:nvSpPr>
        <p:spPr>
          <a:xfrm>
            <a:off x="231597" y="2564608"/>
            <a:ext cx="6430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开始</a:t>
            </a:r>
          </a:p>
        </p:txBody>
      </p:sp>
      <p:sp>
        <p:nvSpPr>
          <p:cNvPr id="17" name="文本框 16">
            <a:extLst>
              <a:ext uri="{FF2B5EF4-FFF2-40B4-BE49-F238E27FC236}">
                <a16:creationId xmlns:a16="http://schemas.microsoft.com/office/drawing/2014/main" id="{99F44FEE-F5B7-4824-84D3-2AD0CD176A89}"/>
              </a:ext>
            </a:extLst>
          </p:cNvPr>
          <p:cNvSpPr txBox="1"/>
          <p:nvPr/>
        </p:nvSpPr>
        <p:spPr>
          <a:xfrm>
            <a:off x="4250456" y="4361431"/>
            <a:ext cx="6430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a:t>
            </a:r>
          </a:p>
        </p:txBody>
      </p:sp>
      <mc:AlternateContent xmlns:mc="http://schemas.openxmlformats.org/markup-compatibility/2006" xmlns:a14="http://schemas.microsoft.com/office/drawing/2010/main">
        <mc:Choice Requires="a14">
          <p:sp>
            <p:nvSpPr>
              <p:cNvPr id="55" name="内容占位符 2">
                <a:extLst>
                  <a:ext uri="{FF2B5EF4-FFF2-40B4-BE49-F238E27FC236}">
                    <a16:creationId xmlns:a16="http://schemas.microsoft.com/office/drawing/2014/main" id="{667A3A4F-F70C-4E06-825F-4503AAA2D620}"/>
                  </a:ext>
                </a:extLst>
              </p:cNvPr>
              <p:cNvSpPr txBox="1">
                <a:spLocks/>
              </p:cNvSpPr>
              <p:nvPr/>
            </p:nvSpPr>
            <p:spPr>
              <a:xfrm>
                <a:off x="799790" y="5337819"/>
                <a:ext cx="5051394" cy="125571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数字表示每一个状态</a:t>
                </a:r>
                <a14:m>
                  <m:oMath xmlns:m="http://schemas.openxmlformats.org/officeDocument/2006/math">
                    <m:r>
                      <m:rPr>
                        <m:sty m:val="p"/>
                      </m:rP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s</m:t>
                    </m:r>
                    <m:r>
                      <a:rPr kumimoji="0" lang="zh-CN" alt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下</m:t>
                    </m:r>
                  </m:oMath>
                </a14:m>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的状态价值</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𝑣</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𝜋</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5" name="内容占位符 2">
                <a:extLst>
                  <a:ext uri="{FF2B5EF4-FFF2-40B4-BE49-F238E27FC236}">
                    <a16:creationId xmlns:a16="http://schemas.microsoft.com/office/drawing/2014/main" id="{667A3A4F-F70C-4E06-825F-4503AAA2D620}"/>
                  </a:ext>
                </a:extLst>
              </p:cNvPr>
              <p:cNvSpPr txBox="1">
                <a:spLocks noRot="1" noChangeAspect="1" noMove="1" noResize="1" noEditPoints="1" noAdjustHandles="1" noChangeArrowheads="1" noChangeShapeType="1" noTextEdit="1"/>
              </p:cNvSpPr>
              <p:nvPr/>
            </p:nvSpPr>
            <p:spPr>
              <a:xfrm>
                <a:off x="799790" y="5337819"/>
                <a:ext cx="5051394" cy="1255713"/>
              </a:xfrm>
              <a:prstGeom prst="rect">
                <a:avLst/>
              </a:prstGeom>
              <a:blipFill>
                <a:blip r:embed="rId5"/>
                <a:stretch>
                  <a:fillRect t="-242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CC3FD469-BE0F-4AE7-B9A4-F4EA14F8C1C4}"/>
              </a:ext>
            </a:extLst>
          </p:cNvPr>
          <p:cNvGrpSpPr/>
          <p:nvPr/>
        </p:nvGrpSpPr>
        <p:grpSpPr>
          <a:xfrm>
            <a:off x="799790" y="2160000"/>
            <a:ext cx="3452129" cy="2505281"/>
            <a:chOff x="1042258" y="2575751"/>
            <a:chExt cx="3452129" cy="2505281"/>
          </a:xfrm>
        </p:grpSpPr>
        <p:sp>
          <p:nvSpPr>
            <p:cNvPr id="57" name="文本框 56">
              <a:extLst>
                <a:ext uri="{FF2B5EF4-FFF2-40B4-BE49-F238E27FC236}">
                  <a16:creationId xmlns:a16="http://schemas.microsoft.com/office/drawing/2014/main" id="{629431A5-C517-4324-A612-C7C9AB201252}"/>
                </a:ext>
              </a:extLst>
            </p:cNvPr>
            <p:cNvSpPr txBox="1"/>
            <p:nvPr/>
          </p:nvSpPr>
          <p:spPr>
            <a:xfrm>
              <a:off x="4075682" y="4711700"/>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p>
          </p:txBody>
        </p:sp>
        <p:sp>
          <p:nvSpPr>
            <p:cNvPr id="58" name="文本框 57">
              <a:extLst>
                <a:ext uri="{FF2B5EF4-FFF2-40B4-BE49-F238E27FC236}">
                  <a16:creationId xmlns:a16="http://schemas.microsoft.com/office/drawing/2014/main" id="{75A22B39-1936-42B7-BCBE-39BEED4CD7BB}"/>
                </a:ext>
              </a:extLst>
            </p:cNvPr>
            <p:cNvSpPr txBox="1"/>
            <p:nvPr/>
          </p:nvSpPr>
          <p:spPr>
            <a:xfrm>
              <a:off x="3653407" y="4711700"/>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p>
          </p:txBody>
        </p:sp>
        <p:sp>
          <p:nvSpPr>
            <p:cNvPr id="59" name="文本框 58">
              <a:extLst>
                <a:ext uri="{FF2B5EF4-FFF2-40B4-BE49-F238E27FC236}">
                  <a16:creationId xmlns:a16="http://schemas.microsoft.com/office/drawing/2014/main" id="{400C8EBF-CA66-42E7-9059-A0A3C18D6FA6}"/>
                </a:ext>
              </a:extLst>
            </p:cNvPr>
            <p:cNvSpPr txBox="1"/>
            <p:nvPr/>
          </p:nvSpPr>
          <p:spPr>
            <a:xfrm>
              <a:off x="3653407" y="4287076"/>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p>
          </p:txBody>
        </p:sp>
        <p:sp>
          <p:nvSpPr>
            <p:cNvPr id="60" name="文本框 59">
              <a:extLst>
                <a:ext uri="{FF2B5EF4-FFF2-40B4-BE49-F238E27FC236}">
                  <a16:creationId xmlns:a16="http://schemas.microsoft.com/office/drawing/2014/main" id="{92A34C62-E332-4BAE-816A-31549EAFBEDE}"/>
                </a:ext>
              </a:extLst>
            </p:cNvPr>
            <p:cNvSpPr txBox="1"/>
            <p:nvPr/>
          </p:nvSpPr>
          <p:spPr>
            <a:xfrm>
              <a:off x="3231132" y="4287076"/>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p>
          </p:txBody>
        </p:sp>
        <p:sp>
          <p:nvSpPr>
            <p:cNvPr id="61" name="文本框 60">
              <a:extLst>
                <a:ext uri="{FF2B5EF4-FFF2-40B4-BE49-F238E27FC236}">
                  <a16:creationId xmlns:a16="http://schemas.microsoft.com/office/drawing/2014/main" id="{57BB0B4E-0DD3-4883-811D-195535CAE179}"/>
                </a:ext>
              </a:extLst>
            </p:cNvPr>
            <p:cNvSpPr txBox="1"/>
            <p:nvPr/>
          </p:nvSpPr>
          <p:spPr>
            <a:xfrm>
              <a:off x="3231132" y="3855276"/>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p>
          </p:txBody>
        </p:sp>
        <p:sp>
          <p:nvSpPr>
            <p:cNvPr id="62" name="文本框 61">
              <a:extLst>
                <a:ext uri="{FF2B5EF4-FFF2-40B4-BE49-F238E27FC236}">
                  <a16:creationId xmlns:a16="http://schemas.microsoft.com/office/drawing/2014/main" id="{3A2C7C1D-1D50-44E2-978B-E883767B1284}"/>
                </a:ext>
              </a:extLst>
            </p:cNvPr>
            <p:cNvSpPr txBox="1"/>
            <p:nvPr/>
          </p:nvSpPr>
          <p:spPr>
            <a:xfrm>
              <a:off x="3231132" y="3436176"/>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p>
          </p:txBody>
        </p:sp>
        <p:sp>
          <p:nvSpPr>
            <p:cNvPr id="63" name="文本框 62">
              <a:extLst>
                <a:ext uri="{FF2B5EF4-FFF2-40B4-BE49-F238E27FC236}">
                  <a16:creationId xmlns:a16="http://schemas.microsoft.com/office/drawing/2014/main" id="{36B01678-147B-44CE-9675-A5F59C605B13}"/>
                </a:ext>
              </a:extLst>
            </p:cNvPr>
            <p:cNvSpPr txBox="1"/>
            <p:nvPr/>
          </p:nvSpPr>
          <p:spPr>
            <a:xfrm>
              <a:off x="3659757" y="3436176"/>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-7</a:t>
              </a:r>
            </a:p>
          </p:txBody>
        </p:sp>
        <p:sp>
          <p:nvSpPr>
            <p:cNvPr id="64" name="文本框 63">
              <a:extLst>
                <a:ext uri="{FF2B5EF4-FFF2-40B4-BE49-F238E27FC236}">
                  <a16:creationId xmlns:a16="http://schemas.microsoft.com/office/drawing/2014/main" id="{6BB2B626-D760-4769-9579-E5F6DB486353}"/>
                </a:ext>
              </a:extLst>
            </p:cNvPr>
            <p:cNvSpPr txBox="1"/>
            <p:nvPr/>
          </p:nvSpPr>
          <p:spPr>
            <a:xfrm>
              <a:off x="3659757" y="3007551"/>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p>
          </p:txBody>
        </p:sp>
        <p:sp>
          <p:nvSpPr>
            <p:cNvPr id="65" name="文本框 64">
              <a:extLst>
                <a:ext uri="{FF2B5EF4-FFF2-40B4-BE49-F238E27FC236}">
                  <a16:creationId xmlns:a16="http://schemas.microsoft.com/office/drawing/2014/main" id="{50B2217D-7586-41A8-BFD6-E68B0A806372}"/>
                </a:ext>
              </a:extLst>
            </p:cNvPr>
            <p:cNvSpPr txBox="1"/>
            <p:nvPr/>
          </p:nvSpPr>
          <p:spPr>
            <a:xfrm>
              <a:off x="3659757" y="2575751"/>
              <a:ext cx="4187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p>
          </p:txBody>
        </p:sp>
        <p:sp>
          <p:nvSpPr>
            <p:cNvPr id="66" name="文本框 65">
              <a:extLst>
                <a:ext uri="{FF2B5EF4-FFF2-40B4-BE49-F238E27FC236}">
                  <a16:creationId xmlns:a16="http://schemas.microsoft.com/office/drawing/2014/main" id="{191BCAFB-97DC-44CB-A5F5-0E4FEEFE5688}"/>
                </a:ext>
              </a:extLst>
            </p:cNvPr>
            <p:cNvSpPr txBox="1"/>
            <p:nvPr/>
          </p:nvSpPr>
          <p:spPr>
            <a:xfrm>
              <a:off x="3158257" y="25757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p>
          </p:txBody>
        </p:sp>
        <p:sp>
          <p:nvSpPr>
            <p:cNvPr id="67" name="文本框 66">
              <a:extLst>
                <a:ext uri="{FF2B5EF4-FFF2-40B4-BE49-F238E27FC236}">
                  <a16:creationId xmlns:a16="http://schemas.microsoft.com/office/drawing/2014/main" id="{2200F704-C6EA-4B29-9709-4D684C36ABC7}"/>
                </a:ext>
              </a:extLst>
            </p:cNvPr>
            <p:cNvSpPr txBox="1"/>
            <p:nvPr/>
          </p:nvSpPr>
          <p:spPr>
            <a:xfrm>
              <a:off x="2742332" y="25757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-11</a:t>
              </a:r>
            </a:p>
          </p:txBody>
        </p:sp>
        <p:sp>
          <p:nvSpPr>
            <p:cNvPr id="68" name="文本框 67">
              <a:extLst>
                <a:ext uri="{FF2B5EF4-FFF2-40B4-BE49-F238E27FC236}">
                  <a16:creationId xmlns:a16="http://schemas.microsoft.com/office/drawing/2014/main" id="{F4FB8D9C-A75D-4399-9AC8-1BD37AA6A0C7}"/>
                </a:ext>
              </a:extLst>
            </p:cNvPr>
            <p:cNvSpPr txBox="1"/>
            <p:nvPr/>
          </p:nvSpPr>
          <p:spPr>
            <a:xfrm>
              <a:off x="2742332" y="30075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-12</a:t>
              </a:r>
            </a:p>
          </p:txBody>
        </p:sp>
        <p:sp>
          <p:nvSpPr>
            <p:cNvPr id="69" name="文本框 68">
              <a:extLst>
                <a:ext uri="{FF2B5EF4-FFF2-40B4-BE49-F238E27FC236}">
                  <a16:creationId xmlns:a16="http://schemas.microsoft.com/office/drawing/2014/main" id="{C51BEB16-F97A-442A-A994-4C82EBA0E3CA}"/>
                </a:ext>
              </a:extLst>
            </p:cNvPr>
            <p:cNvSpPr txBox="1"/>
            <p:nvPr/>
          </p:nvSpPr>
          <p:spPr>
            <a:xfrm>
              <a:off x="2307357" y="25757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-12</a:t>
              </a:r>
            </a:p>
          </p:txBody>
        </p:sp>
        <p:sp>
          <p:nvSpPr>
            <p:cNvPr id="70" name="文本框 69">
              <a:extLst>
                <a:ext uri="{FF2B5EF4-FFF2-40B4-BE49-F238E27FC236}">
                  <a16:creationId xmlns:a16="http://schemas.microsoft.com/office/drawing/2014/main" id="{B6CF2274-F7DA-4A8D-B35C-C8B786DA0D0D}"/>
                </a:ext>
              </a:extLst>
            </p:cNvPr>
            <p:cNvSpPr txBox="1"/>
            <p:nvPr/>
          </p:nvSpPr>
          <p:spPr>
            <a:xfrm>
              <a:off x="1875557" y="25757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-13</a:t>
              </a:r>
            </a:p>
          </p:txBody>
        </p:sp>
        <p:sp>
          <p:nvSpPr>
            <p:cNvPr id="71" name="文本框 70">
              <a:extLst>
                <a:ext uri="{FF2B5EF4-FFF2-40B4-BE49-F238E27FC236}">
                  <a16:creationId xmlns:a16="http://schemas.microsoft.com/office/drawing/2014/main" id="{7927CFF8-AD9F-495B-9E8D-089269319FF5}"/>
                </a:ext>
              </a:extLst>
            </p:cNvPr>
            <p:cNvSpPr txBox="1"/>
            <p:nvPr/>
          </p:nvSpPr>
          <p:spPr>
            <a:xfrm>
              <a:off x="1456457" y="25757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-14</a:t>
              </a:r>
            </a:p>
          </p:txBody>
        </p:sp>
        <p:sp>
          <p:nvSpPr>
            <p:cNvPr id="72" name="文本框 71">
              <a:extLst>
                <a:ext uri="{FF2B5EF4-FFF2-40B4-BE49-F238E27FC236}">
                  <a16:creationId xmlns:a16="http://schemas.microsoft.com/office/drawing/2014/main" id="{CEB95E6E-4E26-43F8-8717-B84554E67700}"/>
                </a:ext>
              </a:extLst>
            </p:cNvPr>
            <p:cNvSpPr txBox="1"/>
            <p:nvPr/>
          </p:nvSpPr>
          <p:spPr>
            <a:xfrm>
              <a:off x="1456457" y="30075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-15</a:t>
              </a:r>
            </a:p>
          </p:txBody>
        </p:sp>
        <p:sp>
          <p:nvSpPr>
            <p:cNvPr id="73" name="文本框 72">
              <a:extLst>
                <a:ext uri="{FF2B5EF4-FFF2-40B4-BE49-F238E27FC236}">
                  <a16:creationId xmlns:a16="http://schemas.microsoft.com/office/drawing/2014/main" id="{17DB6A00-3D56-4CD0-8F26-9DAFB7837AEA}"/>
                </a:ext>
              </a:extLst>
            </p:cNvPr>
            <p:cNvSpPr txBox="1"/>
            <p:nvPr/>
          </p:nvSpPr>
          <p:spPr>
            <a:xfrm>
              <a:off x="1042258" y="30075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-16</a:t>
              </a:r>
            </a:p>
          </p:txBody>
        </p:sp>
        <p:sp>
          <p:nvSpPr>
            <p:cNvPr id="74" name="文本框 73">
              <a:extLst>
                <a:ext uri="{FF2B5EF4-FFF2-40B4-BE49-F238E27FC236}">
                  <a16:creationId xmlns:a16="http://schemas.microsoft.com/office/drawing/2014/main" id="{6A6565DA-D898-4235-B984-2DEE4CE70941}"/>
                </a:ext>
              </a:extLst>
            </p:cNvPr>
            <p:cNvSpPr txBox="1"/>
            <p:nvPr/>
          </p:nvSpPr>
          <p:spPr>
            <a:xfrm>
              <a:off x="1456457" y="343300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-16</a:t>
              </a:r>
            </a:p>
          </p:txBody>
        </p:sp>
        <p:sp>
          <p:nvSpPr>
            <p:cNvPr id="75" name="文本框 74">
              <a:extLst>
                <a:ext uri="{FF2B5EF4-FFF2-40B4-BE49-F238E27FC236}">
                  <a16:creationId xmlns:a16="http://schemas.microsoft.com/office/drawing/2014/main" id="{6506470F-340E-49A6-B2BF-8D3EB9029D36}"/>
                </a:ext>
              </a:extLst>
            </p:cNvPr>
            <p:cNvSpPr txBox="1"/>
            <p:nvPr/>
          </p:nvSpPr>
          <p:spPr>
            <a:xfrm>
              <a:off x="1875557" y="343300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-17</a:t>
              </a:r>
            </a:p>
          </p:txBody>
        </p:sp>
        <p:sp>
          <p:nvSpPr>
            <p:cNvPr id="76" name="文本框 75">
              <a:extLst>
                <a:ext uri="{FF2B5EF4-FFF2-40B4-BE49-F238E27FC236}">
                  <a16:creationId xmlns:a16="http://schemas.microsoft.com/office/drawing/2014/main" id="{BB3112CC-4238-466D-8CA5-6BFB4FD40422}"/>
                </a:ext>
              </a:extLst>
            </p:cNvPr>
            <p:cNvSpPr txBox="1"/>
            <p:nvPr/>
          </p:nvSpPr>
          <p:spPr>
            <a:xfrm>
              <a:off x="1875557" y="38584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-18</a:t>
              </a:r>
            </a:p>
          </p:txBody>
        </p:sp>
        <p:sp>
          <p:nvSpPr>
            <p:cNvPr id="77" name="文本框 76">
              <a:extLst>
                <a:ext uri="{FF2B5EF4-FFF2-40B4-BE49-F238E27FC236}">
                  <a16:creationId xmlns:a16="http://schemas.microsoft.com/office/drawing/2014/main" id="{49D60C4B-AE85-4693-9AE9-F7B2A288D0B7}"/>
                </a:ext>
              </a:extLst>
            </p:cNvPr>
            <p:cNvSpPr txBox="1"/>
            <p:nvPr/>
          </p:nvSpPr>
          <p:spPr>
            <a:xfrm>
              <a:off x="2307357" y="38584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-19</a:t>
              </a:r>
            </a:p>
          </p:txBody>
        </p:sp>
        <p:sp>
          <p:nvSpPr>
            <p:cNvPr id="78" name="文本框 77">
              <a:extLst>
                <a:ext uri="{FF2B5EF4-FFF2-40B4-BE49-F238E27FC236}">
                  <a16:creationId xmlns:a16="http://schemas.microsoft.com/office/drawing/2014/main" id="{CFF6E133-1E4E-4718-B896-5533305D35C7}"/>
                </a:ext>
              </a:extLst>
            </p:cNvPr>
            <p:cNvSpPr txBox="1"/>
            <p:nvPr/>
          </p:nvSpPr>
          <p:spPr>
            <a:xfrm>
              <a:off x="2307356" y="4287076"/>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-20</a:t>
              </a:r>
            </a:p>
          </p:txBody>
        </p:sp>
        <p:sp>
          <p:nvSpPr>
            <p:cNvPr id="79" name="文本框 78">
              <a:extLst>
                <a:ext uri="{FF2B5EF4-FFF2-40B4-BE49-F238E27FC236}">
                  <a16:creationId xmlns:a16="http://schemas.microsoft.com/office/drawing/2014/main" id="{B9045523-0EE8-454E-9845-6FF45D40A2E7}"/>
                </a:ext>
              </a:extLst>
            </p:cNvPr>
            <p:cNvSpPr txBox="1"/>
            <p:nvPr/>
          </p:nvSpPr>
          <p:spPr>
            <a:xfrm>
              <a:off x="2307356" y="47093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-21</a:t>
              </a:r>
            </a:p>
          </p:txBody>
        </p:sp>
        <p:sp>
          <p:nvSpPr>
            <p:cNvPr id="80" name="文本框 79">
              <a:extLst>
                <a:ext uri="{FF2B5EF4-FFF2-40B4-BE49-F238E27FC236}">
                  <a16:creationId xmlns:a16="http://schemas.microsoft.com/office/drawing/2014/main" id="{A8275C88-3BEC-4DEE-875E-AFAA9492D023}"/>
                </a:ext>
              </a:extLst>
            </p:cNvPr>
            <p:cNvSpPr txBox="1"/>
            <p:nvPr/>
          </p:nvSpPr>
          <p:spPr>
            <a:xfrm>
              <a:off x="2736676" y="47093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-22</a:t>
              </a:r>
            </a:p>
          </p:txBody>
        </p:sp>
        <p:sp>
          <p:nvSpPr>
            <p:cNvPr id="81" name="文本框 80">
              <a:extLst>
                <a:ext uri="{FF2B5EF4-FFF2-40B4-BE49-F238E27FC236}">
                  <a16:creationId xmlns:a16="http://schemas.microsoft.com/office/drawing/2014/main" id="{B53A0D80-0154-440E-814E-29982C64C4E3}"/>
                </a:ext>
              </a:extLst>
            </p:cNvPr>
            <p:cNvSpPr txBox="1"/>
            <p:nvPr/>
          </p:nvSpPr>
          <p:spPr>
            <a:xfrm>
              <a:off x="1456457" y="47093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-23</a:t>
              </a:r>
            </a:p>
          </p:txBody>
        </p:sp>
        <p:sp>
          <p:nvSpPr>
            <p:cNvPr id="82" name="文本框 81">
              <a:extLst>
                <a:ext uri="{FF2B5EF4-FFF2-40B4-BE49-F238E27FC236}">
                  <a16:creationId xmlns:a16="http://schemas.microsoft.com/office/drawing/2014/main" id="{6E088D6C-ABBC-49A2-929B-BFFD4812D22C}"/>
                </a:ext>
              </a:extLst>
            </p:cNvPr>
            <p:cNvSpPr txBox="1"/>
            <p:nvPr/>
          </p:nvSpPr>
          <p:spPr>
            <a:xfrm>
              <a:off x="1885777" y="4709351"/>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-22</a:t>
              </a:r>
            </a:p>
          </p:txBody>
        </p:sp>
        <p:sp>
          <p:nvSpPr>
            <p:cNvPr id="83" name="文本框 82">
              <a:extLst>
                <a:ext uri="{FF2B5EF4-FFF2-40B4-BE49-F238E27FC236}">
                  <a16:creationId xmlns:a16="http://schemas.microsoft.com/office/drawing/2014/main" id="{42B1F146-E96F-4C13-9A6A-6E154BD67D25}"/>
                </a:ext>
              </a:extLst>
            </p:cNvPr>
            <p:cNvSpPr txBox="1"/>
            <p:nvPr/>
          </p:nvSpPr>
          <p:spPr>
            <a:xfrm>
              <a:off x="1456457" y="4294252"/>
              <a:ext cx="55175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-24</a:t>
              </a:r>
            </a:p>
          </p:txBody>
        </p:sp>
      </p:grpSp>
      <p:sp>
        <p:nvSpPr>
          <p:cNvPr id="38" name="内容占位符 2">
            <a:extLst>
              <a:ext uri="{FF2B5EF4-FFF2-40B4-BE49-F238E27FC236}">
                <a16:creationId xmlns:a16="http://schemas.microsoft.com/office/drawing/2014/main" id="{3F81B296-BD5D-4506-B4A7-C341408BBBD8}"/>
              </a:ext>
            </a:extLst>
          </p:cNvPr>
          <p:cNvSpPr txBox="1">
            <a:spLocks/>
          </p:cNvSpPr>
          <p:nvPr/>
        </p:nvSpPr>
        <p:spPr>
          <a:xfrm>
            <a:off x="4988062" y="1651247"/>
            <a:ext cx="3725040" cy="41902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状态：智能体的位置</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N,E,S,W</a:t>
            </a: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状态转移：根据行动方向朝下一格移动</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奖励：每一步为</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p>
        </p:txBody>
      </p:sp>
    </p:spTree>
    <p:extLst>
      <p:ext uri="{BB962C8B-B14F-4D97-AF65-F5344CB8AC3E}">
        <p14:creationId xmlns:p14="http://schemas.microsoft.com/office/powerpoint/2010/main" val="747510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endPar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强化学习的方法分类</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基于价值：知道什么是好的什么是坏的</a:t>
            </a:r>
            <a:endParaRPr kumimoji="0" lang="en-US" altLang="zh-CN" sz="2000" b="0" i="0" u="none" strike="noStrike" kern="1200" cap="none" spc="0" normalizeH="0" baseline="0" noProof="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基于策略：知道怎么行动</a:t>
            </a:r>
            <a:endParaRPr kumimoji="0" lang="en-US" altLang="zh-CN" sz="1800" b="0" i="0" u="none" strike="noStrike" kern="1200" cap="none" spc="0" normalizeH="0" baseline="0" noProof="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en-US" altLang="zh-CN" sz="2000" b="0" i="0" u="none" strike="noStrike" kern="1200" cap="none" spc="0" normalizeH="0" baseline="0" noProof="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Actor-Critic</a:t>
            </a:r>
            <a:r>
              <a:rPr kumimoji="0" lang="zh-CN" altLang="en-US" sz="2000" b="0" i="0" u="none" strike="noStrike" kern="1200" cap="none" spc="0" normalizeH="0" baseline="0" noProof="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：学生听老师的</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图片 5">
            <a:extLst>
              <a:ext uri="{FF2B5EF4-FFF2-40B4-BE49-F238E27FC236}">
                <a16:creationId xmlns:a16="http://schemas.microsoft.com/office/drawing/2014/main" id="{8BE5C2C9-D20A-D1EE-9F09-101D85BB2F94}"/>
              </a:ext>
            </a:extLst>
          </p:cNvPr>
          <p:cNvPicPr>
            <a:picLocks noChangeAspect="1"/>
          </p:cNvPicPr>
          <p:nvPr/>
        </p:nvPicPr>
        <p:blipFill>
          <a:blip r:embed="rId2"/>
          <a:stretch>
            <a:fillRect/>
          </a:stretch>
        </p:blipFill>
        <p:spPr>
          <a:xfrm>
            <a:off x="502443" y="2588726"/>
            <a:ext cx="6567660" cy="3949606"/>
          </a:xfrm>
          <a:prstGeom prst="rect">
            <a:avLst/>
          </a:prstGeom>
        </p:spPr>
      </p:pic>
    </p:spTree>
    <p:extLst>
      <p:ext uri="{BB962C8B-B14F-4D97-AF65-F5344CB8AC3E}">
        <p14:creationId xmlns:p14="http://schemas.microsoft.com/office/powerpoint/2010/main" val="3452659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深度强化学习带来的关键变化</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5" name="内容占位符 2">
            <a:extLst>
              <a:ext uri="{FF2B5EF4-FFF2-40B4-BE49-F238E27FC236}">
                <a16:creationId xmlns:a16="http://schemas.microsoft.com/office/drawing/2014/main" id="{2091D211-1DEB-4091-B476-622E00097C9B}"/>
              </a:ext>
            </a:extLst>
          </p:cNvPr>
          <p:cNvSpPr txBox="1">
            <a:spLocks/>
          </p:cNvSpPr>
          <p:nvPr/>
        </p:nvSpPr>
        <p:spPr>
          <a:xfrm>
            <a:off x="503635" y="1401032"/>
            <a:ext cx="4815421" cy="493626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将深度学习（</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DL</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）和强化学习（</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RL</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）结合在一起会发生什么？</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价值函数和策略变成了深度神经网络</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相当高维的参数空间</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难以稳定地训练</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容易过拟合</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需要大量的数据</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需要高性能计算</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CPU</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（用于收集经验数据）和</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GPU</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（用于训练神经网络）之间的平衡</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这些新的问题促进着深度强化学习算法的创新</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2" name="组合 11">
            <a:extLst>
              <a:ext uri="{FF2B5EF4-FFF2-40B4-BE49-F238E27FC236}">
                <a16:creationId xmlns:a16="http://schemas.microsoft.com/office/drawing/2014/main" id="{18E5B9C3-8217-467A-8F05-B5B696F0A134}"/>
              </a:ext>
            </a:extLst>
          </p:cNvPr>
          <p:cNvGrpSpPr/>
          <p:nvPr/>
        </p:nvGrpSpPr>
        <p:grpSpPr>
          <a:xfrm>
            <a:off x="6331436" y="1089214"/>
            <a:ext cx="2687865" cy="5052655"/>
            <a:chOff x="5935436" y="1089214"/>
            <a:chExt cx="2687865" cy="5052655"/>
          </a:xfrm>
        </p:grpSpPr>
        <p:grpSp>
          <p:nvGrpSpPr>
            <p:cNvPr id="11" name="组合 10">
              <a:extLst>
                <a:ext uri="{FF2B5EF4-FFF2-40B4-BE49-F238E27FC236}">
                  <a16:creationId xmlns:a16="http://schemas.microsoft.com/office/drawing/2014/main" id="{2DC57E38-B4A4-400F-8867-BFD6550CE0C3}"/>
                </a:ext>
              </a:extLst>
            </p:cNvPr>
            <p:cNvGrpSpPr/>
            <p:nvPr/>
          </p:nvGrpSpPr>
          <p:grpSpPr>
            <a:xfrm>
              <a:off x="5935436" y="1089214"/>
              <a:ext cx="2687865" cy="5052655"/>
              <a:chOff x="5935436" y="1089214"/>
              <a:chExt cx="2687865" cy="5052655"/>
            </a:xfrm>
          </p:grpSpPr>
          <p:pic>
            <p:nvPicPr>
              <p:cNvPr id="7" name="图片 4">
                <a:extLst>
                  <a:ext uri="{FF2B5EF4-FFF2-40B4-BE49-F238E27FC236}">
                    <a16:creationId xmlns:a16="http://schemas.microsoft.com/office/drawing/2014/main" id="{68859931-3B3F-4E97-B680-2D187BF7B335}"/>
                  </a:ext>
                </a:extLst>
              </p:cNvPr>
              <p:cNvPicPr>
                <a:picLocks noChangeAspect="1"/>
              </p:cNvPicPr>
              <p:nvPr/>
            </p:nvPicPr>
            <p:blipFill rotWithShape="1">
              <a:blip r:embed="rId3"/>
              <a:srcRect t="5843" r="12422"/>
              <a:stretch/>
            </p:blipFill>
            <p:spPr>
              <a:xfrm rot="16200000">
                <a:off x="5126434" y="2645001"/>
                <a:ext cx="4305870" cy="2687865"/>
              </a:xfrm>
              <a:prstGeom prst="rect">
                <a:avLst/>
              </a:prstGeom>
            </p:spPr>
          </p:pic>
          <p:pic>
            <p:nvPicPr>
              <p:cNvPr id="8" name="图片 7">
                <a:extLst>
                  <a:ext uri="{FF2B5EF4-FFF2-40B4-BE49-F238E27FC236}">
                    <a16:creationId xmlns:a16="http://schemas.microsoft.com/office/drawing/2014/main" id="{81F31043-0775-4E86-90FE-C7549879BC23}"/>
                  </a:ext>
                </a:extLst>
              </p:cNvPr>
              <p:cNvPicPr>
                <a:picLocks noChangeAspect="1"/>
              </p:cNvPicPr>
              <p:nvPr/>
            </p:nvPicPr>
            <p:blipFill>
              <a:blip r:embed="rId4"/>
              <a:stretch>
                <a:fillRect/>
              </a:stretch>
            </p:blipFill>
            <p:spPr>
              <a:xfrm rot="5400000">
                <a:off x="6911918" y="1161596"/>
                <a:ext cx="662863" cy="518100"/>
              </a:xfrm>
              <a:prstGeom prst="rect">
                <a:avLst/>
              </a:prstGeom>
            </p:spPr>
          </p:pic>
        </p:grpSp>
        <p:pic>
          <p:nvPicPr>
            <p:cNvPr id="9" name="图片 8">
              <a:extLst>
                <a:ext uri="{FF2B5EF4-FFF2-40B4-BE49-F238E27FC236}">
                  <a16:creationId xmlns:a16="http://schemas.microsoft.com/office/drawing/2014/main" id="{66FB4A47-C2B6-4774-B618-AEEC48F1C3BC}"/>
                </a:ext>
              </a:extLst>
            </p:cNvPr>
            <p:cNvPicPr>
              <a:picLocks noChangeAspect="1"/>
            </p:cNvPicPr>
            <p:nvPr/>
          </p:nvPicPr>
          <p:blipFill>
            <a:blip r:embed="rId5"/>
            <a:stretch>
              <a:fillRect/>
            </a:stretch>
          </p:blipFill>
          <p:spPr>
            <a:xfrm>
              <a:off x="6847200" y="5544410"/>
              <a:ext cx="763722" cy="507290"/>
            </a:xfrm>
            <a:prstGeom prst="rect">
              <a:avLst/>
            </a:prstGeom>
          </p:spPr>
        </p:pic>
      </p:grpSp>
      <p:sp>
        <p:nvSpPr>
          <p:cNvPr id="10" name="矩形 9">
            <a:extLst>
              <a:ext uri="{FF2B5EF4-FFF2-40B4-BE49-F238E27FC236}">
                <a16:creationId xmlns:a16="http://schemas.microsoft.com/office/drawing/2014/main" id="{FA1E5784-CEC8-4775-8B26-BCCC9B753AC3}"/>
              </a:ext>
            </a:extLst>
          </p:cNvPr>
          <p:cNvSpPr/>
          <p:nvPr/>
        </p:nvSpPr>
        <p:spPr>
          <a:xfrm>
            <a:off x="6199377" y="1195198"/>
            <a:ext cx="1082348" cy="30777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输出：行动</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id="{5AAF4568-5EE9-4738-AA04-F36931813E0B}"/>
              </a:ext>
            </a:extLst>
          </p:cNvPr>
          <p:cNvSpPr/>
          <p:nvPr/>
        </p:nvSpPr>
        <p:spPr>
          <a:xfrm>
            <a:off x="5521489" y="1835998"/>
            <a:ext cx="902811"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行动价值</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807995FE-88A7-4731-A472-847521250267}"/>
              </a:ext>
            </a:extLst>
          </p:cNvPr>
          <p:cNvSpPr/>
          <p:nvPr/>
        </p:nvSpPr>
        <p:spPr>
          <a:xfrm>
            <a:off x="5431720" y="2689463"/>
            <a:ext cx="1082348"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多层全连接</a:t>
            </a:r>
            <a:endParaRPr kumimoji="0" lang="en-US" altLang="zh-CN"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网络</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C83227EA-E9A1-43CA-876F-D93675EBBB01}"/>
              </a:ext>
            </a:extLst>
          </p:cNvPr>
          <p:cNvSpPr/>
          <p:nvPr/>
        </p:nvSpPr>
        <p:spPr>
          <a:xfrm>
            <a:off x="5521488" y="4513381"/>
            <a:ext cx="902811"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多层卷积</a:t>
            </a:r>
            <a:endParaRPr kumimoji="0" lang="en-US" altLang="zh-CN"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网络</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9E2A3407-EC88-417A-89A3-00D2B7109F1D}"/>
              </a:ext>
            </a:extLst>
          </p:cNvPr>
          <p:cNvSpPr/>
          <p:nvPr/>
        </p:nvSpPr>
        <p:spPr>
          <a:xfrm>
            <a:off x="5700259" y="5680880"/>
            <a:ext cx="1441421"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阿里巴巴普惠体 R" panose="00020600040101010101" pitchFamily="18" charset="-122"/>
                <a:cs typeface="+mn-cs"/>
              </a:rPr>
              <a:t>输入：直接观察</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364533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深度</a:t>
            </a:r>
            <a:r>
              <a:rPr lang="en-US" altLang="zh-CN">
                <a:latin typeface="阿里巴巴普惠体 B" panose="00020600040101010101" pitchFamily="18" charset="-122"/>
                <a:ea typeface="阿里巴巴普惠体 B" panose="00020600040101010101" pitchFamily="18" charset="-122"/>
                <a:cs typeface="阿里巴巴普惠体 B" panose="00020600040101010101" pitchFamily="18" charset="-122"/>
              </a:rPr>
              <a:t>Q</a:t>
            </a:r>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网络（</a:t>
            </a:r>
            <a:r>
              <a:rPr lang="en-US" altLang="zh-CN">
                <a:latin typeface="阿里巴巴普惠体 B" panose="00020600040101010101" pitchFamily="18" charset="-122"/>
                <a:ea typeface="阿里巴巴普惠体 B" panose="00020600040101010101" pitchFamily="18" charset="-122"/>
                <a:cs typeface="阿里巴巴普惠体 B" panose="00020600040101010101" pitchFamily="18" charset="-122"/>
              </a:rPr>
              <a:t>DQN</a:t>
            </a:r>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 name="页脚占位符 2"/>
          <p:cNvSpPr>
            <a:spLocks noGrp="1"/>
          </p:cNvSpPr>
          <p:nvPr>
            <p:ph type="ftr" sz="quarter" idx="11"/>
          </p:nvPr>
        </p:nvSpPr>
        <p:spPr>
          <a:xfrm>
            <a:off x="502443" y="6240464"/>
            <a:ext cx="7496248" cy="12808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“Human-Level Control Through Deep Reinforcement Learning”,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Mnih</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Kavukcuoglu</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Silver et al. (2015)</a:t>
            </a:r>
            <a:endParaRPr kumimoji="0" lang="zh-CN" altLang="en-US" sz="1000" b="0" i="0" u="none" strike="noStrike" kern="1200" cap="none" spc="0" normalizeH="0" baseline="0" noProof="0" dirty="0">
              <a:ln>
                <a:noFill/>
              </a:ln>
              <a:solidFill>
                <a:srgbClr val="17ABE3"/>
              </a:solidFill>
              <a:effectLst/>
              <a:uLnTx/>
              <a:uFillTx/>
              <a:ea typeface="阿里巴巴普惠体 R" panose="00020600040101010101" pitchFamily="18"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5" name="文本占位符 3 1">
            <a:extLst>
              <a:ext uri="{FF2B5EF4-FFF2-40B4-BE49-F238E27FC236}">
                <a16:creationId xmlns:a16="http://schemas.microsoft.com/office/drawing/2014/main" id="{BA8BB5BE-7181-BE46-AD89-DA62294A69F2}"/>
              </a:ext>
            </a:extLst>
          </p:cNvPr>
          <p:cNvSpPr txBox="1">
            <a:spLocks/>
          </p:cNvSpPr>
          <p:nvPr/>
        </p:nvSpPr>
        <p:spPr>
          <a:xfrm>
            <a:off x="502444" y="2455831"/>
            <a:ext cx="1363301"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FFFFFF"/>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直观想法</a:t>
            </a:r>
          </a:p>
        </p:txBody>
      </p:sp>
      <mc:AlternateContent xmlns:mc="http://schemas.openxmlformats.org/markup-compatibility/2006" xmlns:a14="http://schemas.microsoft.com/office/drawing/2010/main">
        <mc:Choice Requires="a14">
          <p:sp>
            <p:nvSpPr>
              <p:cNvPr id="8" name="内容占位符 2 1">
                <a:extLst>
                  <a:ext uri="{FF2B5EF4-FFF2-40B4-BE49-F238E27FC236}">
                    <a16:creationId xmlns:a16="http://schemas.microsoft.com/office/drawing/2014/main" id="{8771E2D8-53A5-A047-94AF-55A3B43B4C5A}"/>
                  </a:ext>
                </a:extLst>
              </p:cNvPr>
              <p:cNvSpPr txBox="1">
                <a:spLocks/>
              </p:cNvSpPr>
              <p:nvPr/>
            </p:nvSpPr>
            <p:spPr>
              <a:xfrm>
                <a:off x="502442" y="2945165"/>
                <a:ext cx="8207450" cy="154439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使用神经网络来逼近 </a:t>
                </a:r>
                <a14:m>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，面对算法不稳定问题</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连续采样得到的 </a:t>
                </a:r>
                <a14:m>
                  <m:oMath xmlns:m="http://schemas.openxmlformats.org/officeDocument/2006/math">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pt-BR"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不满足独立分布</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14:m>
                  <m:oMath xmlns:m="http://schemas.openxmlformats.org/officeDocument/2006/math">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pt-BR"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为状态</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动作</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下一状态</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回报输入</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的频繁更新</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1">
                <a:extLst>
                  <a:ext uri="{FF2B5EF4-FFF2-40B4-BE49-F238E27FC236}">
                    <a16:creationId xmlns:a16="http://schemas.microsoft.com/office/drawing/2014/main" id="{8771E2D8-53A5-A047-94AF-55A3B43B4C5A}"/>
                  </a:ext>
                </a:extLst>
              </p:cNvPr>
              <p:cNvSpPr txBox="1">
                <a:spLocks noRot="1" noChangeAspect="1" noMove="1" noResize="1" noEditPoints="1" noAdjustHandles="1" noChangeArrowheads="1" noChangeShapeType="1" noTextEdit="1"/>
              </p:cNvSpPr>
              <p:nvPr/>
            </p:nvSpPr>
            <p:spPr>
              <a:xfrm>
                <a:off x="502442" y="2945165"/>
                <a:ext cx="8207450" cy="1544394"/>
              </a:xfrm>
              <a:prstGeom prst="rect">
                <a:avLst/>
              </a:prstGeom>
              <a:blipFill>
                <a:blip r:embed="rId2"/>
                <a:stretch>
                  <a:fillRect l="-445" t="-1976"/>
                </a:stretch>
              </a:blipFill>
            </p:spPr>
            <p:txBody>
              <a:bodyPr/>
              <a:lstStyle/>
              <a:p>
                <a:r>
                  <a:rPr lang="zh-CN" altLang="en-US">
                    <a:noFill/>
                  </a:rPr>
                  <a:t> </a:t>
                </a:r>
              </a:p>
            </p:txBody>
          </p:sp>
        </mc:Fallback>
      </mc:AlternateContent>
      <p:sp>
        <p:nvSpPr>
          <p:cNvPr id="9" name="文本占位符 3 2">
            <a:extLst>
              <a:ext uri="{FF2B5EF4-FFF2-40B4-BE49-F238E27FC236}">
                <a16:creationId xmlns:a16="http://schemas.microsoft.com/office/drawing/2014/main" id="{AEE88271-7CDF-7649-A250-C3D8ED399413}"/>
              </a:ext>
            </a:extLst>
          </p:cNvPr>
          <p:cNvSpPr txBox="1">
            <a:spLocks/>
          </p:cNvSpPr>
          <p:nvPr/>
        </p:nvSpPr>
        <p:spPr>
          <a:xfrm>
            <a:off x="502442" y="4473751"/>
            <a:ext cx="1363303"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FFFFFF"/>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解决办法</a:t>
            </a:r>
          </a:p>
        </p:txBody>
      </p:sp>
      <p:sp>
        <p:nvSpPr>
          <p:cNvPr id="10" name="内容占位符 2 2">
            <a:extLst>
              <a:ext uri="{FF2B5EF4-FFF2-40B4-BE49-F238E27FC236}">
                <a16:creationId xmlns:a16="http://schemas.microsoft.com/office/drawing/2014/main" id="{CDCAA332-9D4F-724E-8817-25287613A799}"/>
              </a:ext>
            </a:extLst>
          </p:cNvPr>
          <p:cNvSpPr txBox="1">
            <a:spLocks/>
          </p:cNvSpPr>
          <p:nvPr/>
        </p:nvSpPr>
        <p:spPr>
          <a:xfrm>
            <a:off x="502438" y="4987946"/>
            <a:ext cx="7496247" cy="154439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经验回放：均匀采样和优先经验回放</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使用双网络结构：评估网络（</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evaluation network</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）和目标网络（</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target network</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1" name="内容占位符 2 1">
                <a:extLst>
                  <a:ext uri="{FF2B5EF4-FFF2-40B4-BE49-F238E27FC236}">
                    <a16:creationId xmlns:a16="http://schemas.microsoft.com/office/drawing/2014/main" id="{7666376C-0F07-4885-AB46-AAE8EBEF6784}"/>
                  </a:ext>
                </a:extLst>
              </p:cNvPr>
              <p:cNvSpPr txBox="1">
                <a:spLocks/>
              </p:cNvSpPr>
              <p:nvPr/>
            </p:nvSpPr>
            <p:spPr>
              <a:xfrm>
                <a:off x="502442" y="1433364"/>
                <a:ext cx="8207450" cy="85868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14:m>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oMath>
                </a14:m>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学习算法学习一个由 </a:t>
                </a:r>
                <a14:m>
                  <m:oMath xmlns:m="http://schemas.openxmlformats.org/officeDocument/2006/math">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oMath>
                </a14:m>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作为参数的函数 </a:t>
                </a:r>
                <a14:m>
                  <m:oMath xmlns:m="http://schemas.openxmlformats.org/officeDocument/2006/math">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 </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kumimoji="0" lang="en-US" altLang="zh-CN" sz="2000" b="0" i="0"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更新方程 </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𝛼</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𝛾</m:t>
                    </m:r>
                    <m:func>
                      <m:func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limLow>
                          <m:limLow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𝛼</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lim>
                        </m:limLow>
                      </m:fName>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e>
                    </m:func>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1" name="内容占位符 2 1">
                <a:extLst>
                  <a:ext uri="{FF2B5EF4-FFF2-40B4-BE49-F238E27FC236}">
                    <a16:creationId xmlns:a16="http://schemas.microsoft.com/office/drawing/2014/main" id="{7666376C-0F07-4885-AB46-AAE8EBEF6784}"/>
                  </a:ext>
                </a:extLst>
              </p:cNvPr>
              <p:cNvSpPr txBox="1">
                <a:spLocks noRot="1" noChangeAspect="1" noMove="1" noResize="1" noEditPoints="1" noAdjustHandles="1" noChangeArrowheads="1" noChangeShapeType="1" noTextEdit="1"/>
              </p:cNvSpPr>
              <p:nvPr/>
            </p:nvSpPr>
            <p:spPr>
              <a:xfrm>
                <a:off x="502442" y="1433364"/>
                <a:ext cx="8207450" cy="858680"/>
              </a:xfrm>
              <a:prstGeom prst="rect">
                <a:avLst/>
              </a:prstGeom>
              <a:blipFill>
                <a:blip r:embed="rId3"/>
                <a:stretch>
                  <a:fillRect l="-445" t="-35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2720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目标网络</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8" name="内容占位符 2 1">
                <a:extLst>
                  <a:ext uri="{FF2B5EF4-FFF2-40B4-BE49-F238E27FC236}">
                    <a16:creationId xmlns:a16="http://schemas.microsoft.com/office/drawing/2014/main" id="{8771E2D8-53A5-A047-94AF-55A3B43B4C5A}"/>
                  </a:ext>
                </a:extLst>
              </p:cNvPr>
              <p:cNvSpPr txBox="1">
                <a:spLocks/>
              </p:cNvSpPr>
              <p:nvPr/>
            </p:nvSpPr>
            <p:spPr>
              <a:xfrm>
                <a:off x="502443" y="1328664"/>
                <a:ext cx="8382940" cy="1395599"/>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目标网络 </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sub>
                    </m:sSub>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使用较旧的参数，记为 </a:t>
                </a:r>
                <a14:m>
                  <m:oMath xmlns:m="http://schemas.openxmlformats.org/officeDocument/2006/math">
                    <m:sSup>
                      <m:sSup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e>
                      <m:sup>
                        <m:r>
                          <a:rPr kumimoji="0" lang="en-US" altLang="zh-CN" sz="16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kumimoji="0" lang="zh-CN" altLang="en-US" sz="16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每隔 </a:t>
                </a:r>
                <a14:m>
                  <m:oMath xmlns:m="http://schemas.openxmlformats.org/officeDocument/2006/math">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𝐶</m:t>
                    </m:r>
                  </m:oMath>
                </a14:m>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步和训练网络的参数同步一次。</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第</a:t>
                </a:r>
                <a14:m>
                  <m:oMath xmlns:m="http://schemas.openxmlformats.org/officeDocument/2006/math">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𝑖</m:t>
                    </m:r>
                  </m:oMath>
                </a14:m>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次迭代的损失函数为 </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8" name="内容占位符 2 1">
                <a:extLst>
                  <a:ext uri="{FF2B5EF4-FFF2-40B4-BE49-F238E27FC236}">
                    <a16:creationId xmlns:a16="http://schemas.microsoft.com/office/drawing/2014/main" id="{8771E2D8-53A5-A047-94AF-55A3B43B4C5A}"/>
                  </a:ext>
                </a:extLst>
              </p:cNvPr>
              <p:cNvSpPr txBox="1">
                <a:spLocks noRot="1" noChangeAspect="1" noMove="1" noResize="1" noEditPoints="1" noAdjustHandles="1" noChangeArrowheads="1" noChangeShapeType="1" noTextEdit="1"/>
              </p:cNvSpPr>
              <p:nvPr/>
            </p:nvSpPr>
            <p:spPr>
              <a:xfrm>
                <a:off x="502443" y="1328664"/>
                <a:ext cx="8382940" cy="1395599"/>
              </a:xfrm>
              <a:prstGeom prst="rect">
                <a:avLst/>
              </a:prstGeom>
              <a:blipFill>
                <a:blip r:embed="rId5"/>
                <a:stretch>
                  <a:fillRect l="-291" t="-2183"/>
                </a:stretch>
              </a:blipFill>
            </p:spPr>
            <p:txBody>
              <a:bodyPr/>
              <a:lstStyle/>
              <a:p>
                <a:r>
                  <a:rPr lang="en-US">
                    <a:noFill/>
                  </a:rPr>
                  <a:t> </a:t>
                </a:r>
              </a:p>
            </p:txBody>
          </p:sp>
        </mc:Fallback>
      </mc:AlternateContent>
      <p:sp>
        <p:nvSpPr>
          <p:cNvPr id="9" name="页脚占位符 2">
            <a:extLst>
              <a:ext uri="{FF2B5EF4-FFF2-40B4-BE49-F238E27FC236}">
                <a16:creationId xmlns:a16="http://schemas.microsoft.com/office/drawing/2014/main" id="{C9F8A089-1235-4F79-9643-DF29976FBFF0}"/>
              </a:ext>
            </a:extLst>
          </p:cNvPr>
          <p:cNvSpPr>
            <a:spLocks noGrp="1"/>
          </p:cNvSpPr>
          <p:nvPr>
            <p:ph type="ftr" sz="quarter" idx="11"/>
          </p:nvPr>
        </p:nvSpPr>
        <p:spPr>
          <a:xfrm>
            <a:off x="502443" y="6240464"/>
            <a:ext cx="7496248" cy="12808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“Human-Level Control Through Deep Reinforcement Learning”,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Mnih</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1000" b="0" i="0" u="none" strike="noStrike" kern="1200" cap="none" spc="0" normalizeH="0" baseline="0" noProof="0" dirty="0" err="1">
                <a:ln>
                  <a:noFill/>
                </a:ln>
                <a:solidFill>
                  <a:srgbClr val="17ABE3"/>
                </a:solidFill>
                <a:effectLst/>
                <a:uLnTx/>
                <a:uFillTx/>
                <a:ea typeface="阿里巴巴普惠体 R" panose="00020600040101010101" pitchFamily="18" charset="-122"/>
              </a:rPr>
              <a:t>Kavukcuoglu</a:t>
            </a:r>
            <a:r>
              <a:rPr kumimoji="0" lang="en-US" altLang="zh-CN" sz="1000" b="0" i="0" u="none" strike="noStrike" kern="1200" cap="none" spc="0" normalizeH="0" baseline="0" noProof="0" dirty="0">
                <a:ln>
                  <a:noFill/>
                </a:ln>
                <a:solidFill>
                  <a:srgbClr val="17ABE3"/>
                </a:solidFill>
                <a:effectLst/>
                <a:uLnTx/>
                <a:uFillTx/>
                <a:ea typeface="阿里巴巴普惠体 R" panose="00020600040101010101" pitchFamily="18" charset="-122"/>
              </a:rPr>
              <a:t>, Silver et al. (2015)</a:t>
            </a:r>
            <a:endParaRPr kumimoji="0" lang="zh-CN" altLang="en-US" sz="1000" b="0" i="0" u="none" strike="noStrike" kern="1200" cap="none" spc="0" normalizeH="0" baseline="0" noProof="0" dirty="0">
              <a:ln>
                <a:noFill/>
              </a:ln>
              <a:solidFill>
                <a:srgbClr val="17ABE3"/>
              </a:solidFill>
              <a:effectLst/>
              <a:uLnTx/>
              <a:uFillTx/>
              <a:ea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AC64D4D-F6A5-4901-8EA4-FD5E2AB7DCB6}"/>
                  </a:ext>
                </a:extLst>
              </p:cNvPr>
              <p:cNvSpPr txBox="1"/>
              <p:nvPr/>
            </p:nvSpPr>
            <p:spPr>
              <a:xfrm>
                <a:off x="807492" y="2310297"/>
                <a:ext cx="7140866" cy="100200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𝐿</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e>
                    </m:d>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𝑝</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𝐷</m:t>
                        </m:r>
                      </m:sub>
                    </m:sSub>
                  </m:oMath>
                </a14:m>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f>
                          <m:f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2</m:t>
                            </m:r>
                          </m:den>
                        </m:f>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𝜔</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a14:m>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limLow>
                      <m:limLow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groupChr>
                          <m:groupChrPr>
                            <m: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groupChr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𝛾</m:t>
                            </m:r>
                            <m:func>
                              <m:func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limLow>
                                  <m:limLow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lim>
                                </m:limLow>
                              </m:fName>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sSubSup>
                                      <m:sSub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𝑖</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bSup>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e>
                                </m:d>
                              </m:e>
                            </m:func>
                          </m:e>
                        </m:groupChr>
                      </m:e>
                      <m:lim>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𝑡𝑎𝑟𝑔𝑒𝑡</m:t>
                        </m:r>
                      </m:lim>
                    </m:limLow>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𝜃</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𝑖</m:t>
                            </m:r>
                          </m:sub>
                        </m:sSub>
                      </m:sub>
                    </m:sSub>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𝑠</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oMath>
                </a14:m>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800" b="0" i="0" u="none" strike="noStrike" kern="1200" cap="none" spc="0" normalizeH="0" baseline="30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5" name="文本框 4">
                <a:extLst>
                  <a:ext uri="{FF2B5EF4-FFF2-40B4-BE49-F238E27FC236}">
                    <a16:creationId xmlns:a16="http://schemas.microsoft.com/office/drawing/2014/main" id="{2AC64D4D-F6A5-4901-8EA4-FD5E2AB7DCB6}"/>
                  </a:ext>
                </a:extLst>
              </p:cNvPr>
              <p:cNvSpPr txBox="1">
                <a:spLocks noRot="1" noChangeAspect="1" noMove="1" noResize="1" noEditPoints="1" noAdjustHandles="1" noChangeArrowheads="1" noChangeShapeType="1" noTextEdit="1"/>
              </p:cNvSpPr>
              <p:nvPr/>
            </p:nvSpPr>
            <p:spPr>
              <a:xfrm>
                <a:off x="807492" y="2310297"/>
                <a:ext cx="7140866" cy="1002006"/>
              </a:xfrm>
              <a:prstGeom prst="rect">
                <a:avLst/>
              </a:prstGeom>
              <a:blipFill>
                <a:blip r:embed="rId6"/>
                <a:stretch>
                  <a:fillRect t="-610"/>
                </a:stretch>
              </a:blipFill>
            </p:spPr>
            <p:txBody>
              <a:bodyPr/>
              <a:lstStyle/>
              <a:p>
                <a:r>
                  <a:rPr lang="zh-CN" altLang="en-US">
                    <a:noFill/>
                  </a:rPr>
                  <a:t> </a:t>
                </a:r>
              </a:p>
            </p:txBody>
          </p:sp>
        </mc:Fallback>
      </mc:AlternateContent>
      <p:pic>
        <p:nvPicPr>
          <p:cNvPr id="6" name="Picture 5">
            <a:extLst>
              <a:ext uri="{FF2B5EF4-FFF2-40B4-BE49-F238E27FC236}">
                <a16:creationId xmlns:a16="http://schemas.microsoft.com/office/drawing/2014/main" id="{BD539E89-31E8-4DB4-AD6C-83AD9C1467A0}"/>
              </a:ext>
            </a:extLst>
          </p:cNvPr>
          <p:cNvPicPr>
            <a:picLocks noChangeAspect="1"/>
          </p:cNvPicPr>
          <p:nvPr/>
        </p:nvPicPr>
        <p:blipFill>
          <a:blip r:embed="rId7"/>
          <a:stretch>
            <a:fillRect/>
          </a:stretch>
        </p:blipFill>
        <p:spPr>
          <a:xfrm>
            <a:off x="1093697" y="4485902"/>
            <a:ext cx="3309394" cy="1434792"/>
          </a:xfrm>
          <a:prstGeom prst="rect">
            <a:avLst/>
          </a:prstGeom>
        </p:spPr>
      </p:pic>
      <p:pic>
        <p:nvPicPr>
          <p:cNvPr id="7" name="Picture 6">
            <a:extLst>
              <a:ext uri="{FF2B5EF4-FFF2-40B4-BE49-F238E27FC236}">
                <a16:creationId xmlns:a16="http://schemas.microsoft.com/office/drawing/2014/main" id="{A591088B-F350-4609-8E84-7504A5E85691}"/>
              </a:ext>
            </a:extLst>
          </p:cNvPr>
          <p:cNvPicPr>
            <a:picLocks noChangeAspect="1"/>
          </p:cNvPicPr>
          <p:nvPr/>
        </p:nvPicPr>
        <p:blipFill>
          <a:blip r:embed="rId7"/>
          <a:stretch>
            <a:fillRect/>
          </a:stretch>
        </p:blipFill>
        <p:spPr>
          <a:xfrm>
            <a:off x="1091814" y="3132181"/>
            <a:ext cx="3311277" cy="1435608"/>
          </a:xfrm>
          <a:prstGeom prst="rect">
            <a:avLst/>
          </a:prstGeom>
        </p:spPr>
      </p:pic>
      <p:cxnSp>
        <p:nvCxnSpPr>
          <p:cNvPr id="11" name="Straight Arrow Connector 10">
            <a:extLst>
              <a:ext uri="{FF2B5EF4-FFF2-40B4-BE49-F238E27FC236}">
                <a16:creationId xmlns:a16="http://schemas.microsoft.com/office/drawing/2014/main" id="{BA1EEA66-54E2-41AD-B70B-A9F6EAF4FE5A}"/>
              </a:ext>
            </a:extLst>
          </p:cNvPr>
          <p:cNvCxnSpPr>
            <a:cxnSpLocks/>
            <a:stCxn id="15" idx="3"/>
            <a:endCxn id="7" idx="3"/>
          </p:cNvCxnSpPr>
          <p:nvPr/>
        </p:nvCxnSpPr>
        <p:spPr>
          <a:xfrm flipH="1" flipV="1">
            <a:off x="4403091" y="3849985"/>
            <a:ext cx="284322" cy="398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F73E1B-7FF3-458E-8D87-9CC4736FF1F5}"/>
              </a:ext>
            </a:extLst>
          </p:cNvPr>
          <p:cNvCxnSpPr>
            <a:cxnSpLocks/>
            <a:stCxn id="16" idx="3"/>
            <a:endCxn id="6" idx="3"/>
          </p:cNvCxnSpPr>
          <p:nvPr/>
        </p:nvCxnSpPr>
        <p:spPr>
          <a:xfrm flipH="1" flipV="1">
            <a:off x="4403091" y="5203298"/>
            <a:ext cx="284322" cy="355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D107392-B9A1-462E-8859-02DD2F76B339}"/>
                  </a:ext>
                </a:extLst>
              </p:cNvPr>
              <p:cNvSpPr txBox="1"/>
              <p:nvPr/>
            </p:nvSpPr>
            <p:spPr>
              <a:xfrm flipH="1">
                <a:off x="4687413" y="4064032"/>
                <a:ext cx="3614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𝑄</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sub>
                      </m:sSub>
                    </m:oMath>
                  </m:oMathPara>
                </a14:m>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15" name="TextBox 14">
                <a:extLst>
                  <a:ext uri="{FF2B5EF4-FFF2-40B4-BE49-F238E27FC236}">
                    <a16:creationId xmlns:a16="http://schemas.microsoft.com/office/drawing/2014/main" id="{8D107392-B9A1-462E-8859-02DD2F76B339}"/>
                  </a:ext>
                </a:extLst>
              </p:cNvPr>
              <p:cNvSpPr txBox="1">
                <a:spLocks noRot="1" noChangeAspect="1" noMove="1" noResize="1" noEditPoints="1" noAdjustHandles="1" noChangeArrowheads="1" noChangeShapeType="1" noTextEdit="1"/>
              </p:cNvSpPr>
              <p:nvPr/>
            </p:nvSpPr>
            <p:spPr>
              <a:xfrm flipH="1">
                <a:off x="4687413" y="4064032"/>
                <a:ext cx="361408" cy="369332"/>
              </a:xfrm>
              <a:prstGeom prst="rect">
                <a:avLst/>
              </a:prstGeom>
              <a:blipFill>
                <a:blip r:embed="rId8"/>
                <a:stretch>
                  <a:fillRect l="-3390" r="-15254"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B94091B-1EF8-44DD-9B53-E79D06C5D257}"/>
                  </a:ext>
                </a:extLst>
              </p:cNvPr>
              <p:cNvSpPr txBox="1"/>
              <p:nvPr/>
            </p:nvSpPr>
            <p:spPr>
              <a:xfrm flipH="1">
                <a:off x="4687413" y="5374400"/>
                <a:ext cx="3614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𝑄</m:t>
                          </m:r>
                        </m:e>
                        <m:sub>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𝜃</m:t>
                              </m:r>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sSup>
                        </m:sub>
                      </m:sSub>
                    </m:oMath>
                  </m:oMathPara>
                </a14:m>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16" name="TextBox 15">
                <a:extLst>
                  <a:ext uri="{FF2B5EF4-FFF2-40B4-BE49-F238E27FC236}">
                    <a16:creationId xmlns:a16="http://schemas.microsoft.com/office/drawing/2014/main" id="{5B94091B-1EF8-44DD-9B53-E79D06C5D257}"/>
                  </a:ext>
                </a:extLst>
              </p:cNvPr>
              <p:cNvSpPr txBox="1">
                <a:spLocks noRot="1" noChangeAspect="1" noMove="1" noResize="1" noEditPoints="1" noAdjustHandles="1" noChangeArrowheads="1" noChangeShapeType="1" noTextEdit="1"/>
              </p:cNvSpPr>
              <p:nvPr/>
            </p:nvSpPr>
            <p:spPr>
              <a:xfrm flipH="1">
                <a:off x="4687413" y="5374400"/>
                <a:ext cx="361408" cy="369332"/>
              </a:xfrm>
              <a:prstGeom prst="rect">
                <a:avLst/>
              </a:prstGeom>
              <a:blipFill>
                <a:blip r:embed="rId9"/>
                <a:stretch>
                  <a:fillRect l="-3390" r="-33898" b="-11667"/>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ACDBF3-F26D-49F5-A863-B550675DD79A}"/>
              </a:ext>
            </a:extLst>
          </p:cNvPr>
          <p:cNvSpPr/>
          <p:nvPr/>
        </p:nvSpPr>
        <p:spPr>
          <a:xfrm>
            <a:off x="5197434" y="3580840"/>
            <a:ext cx="362222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评估网络（</a:t>
            </a:r>
            <a:r>
              <a:rPr kumimoji="0" lang="en-US" altLang="zh-CN"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evaluation network</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矩形 16">
            <a:extLst>
              <a:ext uri="{FF2B5EF4-FFF2-40B4-BE49-F238E27FC236}">
                <a16:creationId xmlns:a16="http://schemas.microsoft.com/office/drawing/2014/main" id="{75116A7B-8C17-4FDE-A9C7-592F7F9818F6}"/>
              </a:ext>
            </a:extLst>
          </p:cNvPr>
          <p:cNvSpPr/>
          <p:nvPr/>
        </p:nvSpPr>
        <p:spPr>
          <a:xfrm>
            <a:off x="5197434" y="4820584"/>
            <a:ext cx="362222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目标网络（</a:t>
            </a:r>
            <a:r>
              <a:rPr kumimoji="0" lang="en-US" altLang="zh-CN"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target network</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）是评估网络几轮前的拷贝，不更新</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055678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1738" y="485776"/>
            <a:ext cx="8137922" cy="542924"/>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课程参考材料</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2" y="1207359"/>
            <a:ext cx="8317217" cy="110249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本课程没有官方教材，以下内容作为参考资料</a:t>
            </a: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深入原理内容分析</a:t>
            </a:r>
            <a:r>
              <a:rPr lang="en-US" altLang="zh-CN"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参考书</a:t>
            </a:r>
            <a:endParaRPr lang="en-US" altLang="zh-CN" sz="1800" dirty="0">
              <a:solidFill>
                <a:srgbClr val="000000"/>
              </a:solidFill>
              <a:ea typeface="阿里巴巴普惠体 R" panose="00020600040101010101" pitchFamily="18" charset="-122"/>
            </a:endParaRPr>
          </a:p>
        </p:txBody>
      </p:sp>
      <p:pic>
        <p:nvPicPr>
          <p:cNvPr id="6" name="图片 5">
            <a:extLst>
              <a:ext uri="{FF2B5EF4-FFF2-40B4-BE49-F238E27FC236}">
                <a16:creationId xmlns:a16="http://schemas.microsoft.com/office/drawing/2014/main" id="{046F4549-99A2-4F35-AD75-8F71ECB9930D}"/>
              </a:ext>
            </a:extLst>
          </p:cNvPr>
          <p:cNvPicPr>
            <a:picLocks noChangeAspect="1"/>
          </p:cNvPicPr>
          <p:nvPr/>
        </p:nvPicPr>
        <p:blipFill>
          <a:blip r:embed="rId2"/>
          <a:stretch>
            <a:fillRect/>
          </a:stretch>
        </p:blipFill>
        <p:spPr>
          <a:xfrm>
            <a:off x="1867304" y="2309853"/>
            <a:ext cx="1622839" cy="2085459"/>
          </a:xfrm>
          <a:prstGeom prst="rect">
            <a:avLst/>
          </a:prstGeom>
          <a:ln>
            <a:noFill/>
          </a:ln>
          <a:effectLst>
            <a:outerShdw blurRad="292100" dist="139700" dir="2700000" algn="tl" rotWithShape="0">
              <a:srgbClr val="333333">
                <a:alpha val="65000"/>
              </a:srgbClr>
            </a:outerShdw>
          </a:effectLst>
        </p:spPr>
      </p:pic>
      <p:pic>
        <p:nvPicPr>
          <p:cNvPr id="1026" name="Picture 2" descr="Interview with Dr.Richard Sutton: we might have strong AI algorithms by  2030. | by Synced | SyncedReview | Medium">
            <a:extLst>
              <a:ext uri="{FF2B5EF4-FFF2-40B4-BE49-F238E27FC236}">
                <a16:creationId xmlns:a16="http://schemas.microsoft.com/office/drawing/2014/main" id="{0A81D137-E90D-4250-9A1D-76206C90CF3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33" r="7970"/>
          <a:stretch/>
        </p:blipFill>
        <p:spPr bwMode="auto">
          <a:xfrm>
            <a:off x="4287795" y="2309853"/>
            <a:ext cx="970005" cy="12145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rto, Co-author Produce Second Edition of &amp;#39;Reinforcement Learning&amp;#39; Text |  Office of News &amp;amp; Media Relations | UMass Amherst">
            <a:extLst>
              <a:ext uri="{FF2B5EF4-FFF2-40B4-BE49-F238E27FC236}">
                <a16:creationId xmlns:a16="http://schemas.microsoft.com/office/drawing/2014/main" id="{A4A7BE60-4DAF-4A5F-B3DD-5A3FFFC282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3857" y="2309853"/>
            <a:ext cx="970005" cy="121250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C55D9AD-F9EB-40C0-836D-911DADE4A51F}"/>
              </a:ext>
            </a:extLst>
          </p:cNvPr>
          <p:cNvSpPr txBox="1"/>
          <p:nvPr/>
        </p:nvSpPr>
        <p:spPr>
          <a:xfrm>
            <a:off x="4185378" y="3707026"/>
            <a:ext cx="1130642" cy="307777"/>
          </a:xfrm>
          <a:prstGeom prst="rect">
            <a:avLst/>
          </a:prstGeom>
          <a:noFill/>
        </p:spPr>
        <p:txBody>
          <a:bodyPr wrap="square" rtlCol="0">
            <a:spAutoFit/>
          </a:bodyPr>
          <a:lstStyle/>
          <a:p>
            <a:pPr algn="ctr"/>
            <a:r>
              <a:rPr lang="en-US" altLang="zh-CN" sz="1400" dirty="0"/>
              <a:t>Rich Sutton</a:t>
            </a:r>
            <a:endParaRPr lang="zh-CN" altLang="en-US" sz="1400" dirty="0"/>
          </a:p>
        </p:txBody>
      </p:sp>
      <p:sp>
        <p:nvSpPr>
          <p:cNvPr id="10" name="文本框 9">
            <a:extLst>
              <a:ext uri="{FF2B5EF4-FFF2-40B4-BE49-F238E27FC236}">
                <a16:creationId xmlns:a16="http://schemas.microsoft.com/office/drawing/2014/main" id="{62B529CC-B6A6-4A1F-9838-334B2C189BF4}"/>
              </a:ext>
            </a:extLst>
          </p:cNvPr>
          <p:cNvSpPr txBox="1"/>
          <p:nvPr/>
        </p:nvSpPr>
        <p:spPr>
          <a:xfrm>
            <a:off x="5524430" y="3707026"/>
            <a:ext cx="1228857" cy="307777"/>
          </a:xfrm>
          <a:prstGeom prst="rect">
            <a:avLst/>
          </a:prstGeom>
          <a:noFill/>
        </p:spPr>
        <p:txBody>
          <a:bodyPr wrap="square" rtlCol="0">
            <a:spAutoFit/>
          </a:bodyPr>
          <a:lstStyle/>
          <a:p>
            <a:pPr algn="ctr"/>
            <a:r>
              <a:rPr lang="en-US" altLang="zh-CN" sz="1400" dirty="0" err="1"/>
              <a:t>Andew</a:t>
            </a:r>
            <a:r>
              <a:rPr lang="en-US" altLang="zh-CN" sz="1400" dirty="0"/>
              <a:t> </a:t>
            </a:r>
            <a:r>
              <a:rPr lang="en-US" altLang="zh-CN" sz="1400" dirty="0" err="1"/>
              <a:t>Barto</a:t>
            </a:r>
            <a:endParaRPr lang="zh-CN" altLang="en-US" sz="1400" dirty="0"/>
          </a:p>
        </p:txBody>
      </p:sp>
      <p:sp>
        <p:nvSpPr>
          <p:cNvPr id="12" name="文本框 11">
            <a:extLst>
              <a:ext uri="{FF2B5EF4-FFF2-40B4-BE49-F238E27FC236}">
                <a16:creationId xmlns:a16="http://schemas.microsoft.com/office/drawing/2014/main" id="{7D0F394D-3190-4442-AEF4-EA8EC617157E}"/>
              </a:ext>
            </a:extLst>
          </p:cNvPr>
          <p:cNvSpPr txBox="1"/>
          <p:nvPr/>
        </p:nvSpPr>
        <p:spPr>
          <a:xfrm>
            <a:off x="3873843" y="4152465"/>
            <a:ext cx="3595816" cy="276999"/>
          </a:xfrm>
          <a:prstGeom prst="rect">
            <a:avLst/>
          </a:prstGeom>
          <a:noFill/>
        </p:spPr>
        <p:txBody>
          <a:bodyPr wrap="square">
            <a:spAutoFit/>
          </a:bodyPr>
          <a:lstStyle/>
          <a:p>
            <a:r>
              <a:rPr lang="zh-CN" altLang="en-US" sz="1200" dirty="0">
                <a:hlinkClick r:id="rId5"/>
              </a:rPr>
              <a:t>http://incompleteideas.net/book/RLbook2020.pdf</a:t>
            </a:r>
            <a:r>
              <a:rPr lang="zh-CN" altLang="en-US" sz="1200" dirty="0"/>
              <a:t> </a:t>
            </a:r>
          </a:p>
        </p:txBody>
      </p:sp>
      <p:sp>
        <p:nvSpPr>
          <p:cNvPr id="13" name="内容占位符 2">
            <a:extLst>
              <a:ext uri="{FF2B5EF4-FFF2-40B4-BE49-F238E27FC236}">
                <a16:creationId xmlns:a16="http://schemas.microsoft.com/office/drawing/2014/main" id="{EB855CF4-85EE-4030-A2E0-E3EE0DBEC266}"/>
              </a:ext>
            </a:extLst>
          </p:cNvPr>
          <p:cNvSpPr txBox="1">
            <a:spLocks/>
          </p:cNvSpPr>
          <p:nvPr/>
        </p:nvSpPr>
        <p:spPr>
          <a:xfrm>
            <a:off x="502442" y="4577919"/>
            <a:ext cx="8317217" cy="1868926"/>
          </a:xfrm>
          <a:prstGeom prst="rect">
            <a:avLst/>
          </a:prstGeom>
        </p:spPr>
        <p:txBody>
          <a:bodyPr vert="horz" lIns="91440" tIns="45720" rIns="91440" bIns="45720" rtlCol="0">
            <a:normAutofit fontScale="77500" lnSpcReduction="2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参考课程</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indent="-285750">
              <a:lnSpc>
                <a:spcPct val="150000"/>
              </a:lnSpc>
              <a:spcBef>
                <a:spcPts val="1000"/>
              </a:spcBef>
              <a:buClr>
                <a:srgbClr val="29AAF5"/>
              </a:buClr>
              <a:buSzPct val="88000"/>
              <a:buFont typeface="Wingdings" pitchFamily="2" charset="2"/>
              <a:buChar char="p"/>
              <a:defRPr/>
            </a:pP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UCL David Silver RL Course: </a:t>
            </a: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hlinkClick r:id="rId6"/>
              </a:rPr>
              <a:t>https://www.davidsilver.uk/teaching/</a:t>
            </a: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a:p>
            <a:pPr lvl="1" indent="-285750">
              <a:lnSpc>
                <a:spcPct val="150000"/>
              </a:lnSpc>
              <a:spcBef>
                <a:spcPts val="1000"/>
              </a:spcBef>
              <a:buClr>
                <a:srgbClr val="29AAF5"/>
              </a:buClr>
              <a:buSzPct val="88000"/>
              <a:buFont typeface="Wingdings" pitchFamily="2" charset="2"/>
              <a:buChar char="p"/>
              <a:defRPr/>
            </a:pP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Berkeley Sergey Levine Deep RL Course: </a:t>
            </a: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hlinkClick r:id="rId7"/>
              </a:rPr>
              <a:t>http://rail.eecs.berkeley.edu/deeprlcourse/</a:t>
            </a:r>
            <a:r>
              <a:rPr lang="en-US" altLang="zh-CN" sz="15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a:p>
            <a:pPr lvl="1" indent="-285750">
              <a:lnSpc>
                <a:spcPct val="150000"/>
              </a:lnSpc>
              <a:spcBef>
                <a:spcPts val="1000"/>
              </a:spcBef>
              <a:buClr>
                <a:srgbClr val="29AAF5"/>
              </a:buClr>
              <a:buSzPct val="88000"/>
              <a:buFont typeface="Wingdings" pitchFamily="2" charset="2"/>
              <a:buChar char="p"/>
              <a:defRPr/>
            </a:pPr>
            <a:r>
              <a:rPr lang="en-US" altLang="zh-CN" sz="1500" dirty="0" err="1">
                <a:solidFill>
                  <a:srgbClr val="000000"/>
                </a:solidFill>
                <a:ea typeface="阿里巴巴普惠体 R" panose="00020600040101010101" pitchFamily="18" charset="-122"/>
              </a:rPr>
              <a:t>OpenAI</a:t>
            </a:r>
            <a:r>
              <a:rPr lang="en-US" altLang="zh-CN" sz="1500" dirty="0">
                <a:solidFill>
                  <a:srgbClr val="000000"/>
                </a:solidFill>
                <a:ea typeface="阿里巴巴普惠体 R" panose="00020600040101010101" pitchFamily="18" charset="-122"/>
              </a:rPr>
              <a:t> DRL Camp: </a:t>
            </a:r>
            <a:r>
              <a:rPr lang="en-US" altLang="zh-CN" sz="1500" dirty="0">
                <a:solidFill>
                  <a:srgbClr val="000000"/>
                </a:solidFill>
                <a:ea typeface="阿里巴巴普惠体 R" panose="00020600040101010101" pitchFamily="18" charset="-122"/>
                <a:hlinkClick r:id="rId8"/>
              </a:rPr>
              <a:t>https://sites.google.com/view/deep-rl-bootcamp/lectures</a:t>
            </a:r>
            <a:r>
              <a:rPr lang="en-US" altLang="zh-CN" sz="1500" dirty="0">
                <a:solidFill>
                  <a:srgbClr val="000000"/>
                </a:solidFill>
                <a:ea typeface="阿里巴巴普惠体 R" panose="00020600040101010101" pitchFamily="18" charset="-122"/>
              </a:rPr>
              <a:t> </a:t>
            </a:r>
          </a:p>
          <a:p>
            <a:pPr lvl="1" indent="-285750">
              <a:lnSpc>
                <a:spcPct val="150000"/>
              </a:lnSpc>
              <a:spcBef>
                <a:spcPts val="1000"/>
              </a:spcBef>
              <a:buClr>
                <a:srgbClr val="29AAF5"/>
              </a:buClr>
              <a:buSzPct val="88000"/>
              <a:buFont typeface="Wingdings" pitchFamily="2" charset="2"/>
              <a:buChar char="p"/>
              <a:defRPr/>
            </a:pPr>
            <a:r>
              <a:rPr lang="en-US" altLang="zh-CN" sz="1500" dirty="0">
                <a:solidFill>
                  <a:srgbClr val="000000"/>
                </a:solidFill>
                <a:ea typeface="阿里巴巴普惠体 R" panose="00020600040101010101" pitchFamily="18" charset="-122"/>
              </a:rPr>
              <a:t>RL China Camp: </a:t>
            </a:r>
            <a:r>
              <a:rPr lang="en-US" altLang="zh-CN" sz="1500" dirty="0">
                <a:solidFill>
                  <a:srgbClr val="000000"/>
                </a:solidFill>
                <a:ea typeface="阿里巴巴普惠体 R" panose="00020600040101010101" pitchFamily="18" charset="-122"/>
                <a:hlinkClick r:id="rId9"/>
              </a:rPr>
              <a:t>http://rlchina.org/</a:t>
            </a:r>
            <a:r>
              <a:rPr lang="en-US" altLang="zh-CN" sz="1500" dirty="0">
                <a:solidFill>
                  <a:srgbClr val="000000"/>
                </a:solidFill>
                <a:ea typeface="阿里巴巴普惠体 R" panose="00020600040101010101" pitchFamily="18" charset="-122"/>
              </a:rPr>
              <a:t> </a:t>
            </a:r>
          </a:p>
        </p:txBody>
      </p:sp>
    </p:spTree>
    <p:extLst>
      <p:ext uri="{BB962C8B-B14F-4D97-AF65-F5344CB8AC3E}">
        <p14:creationId xmlns:p14="http://schemas.microsoft.com/office/powerpoint/2010/main" val="86671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12E5F08-2515-4FA8-940A-E70CEFA1B85D}"/>
              </a:ext>
            </a:extLst>
          </p:cNvPr>
          <p:cNvSpPr>
            <a:spLocks noGrp="1"/>
          </p:cNvSpPr>
          <p:nvPr>
            <p:ph type="title"/>
          </p:nvPr>
        </p:nvSpPr>
        <p:spPr/>
        <p:txBody>
          <a:bodyPr/>
          <a:lstStyle/>
          <a:p>
            <a:r>
              <a:rPr lang="zh-CN" altLang="en-US" dirty="0"/>
              <a:t>深度强化学习的研究前沿</a:t>
            </a:r>
          </a:p>
        </p:txBody>
      </p:sp>
      <p:pic>
        <p:nvPicPr>
          <p:cNvPr id="2" name="图片 1">
            <a:extLst>
              <a:ext uri="{FF2B5EF4-FFF2-40B4-BE49-F238E27FC236}">
                <a16:creationId xmlns:a16="http://schemas.microsoft.com/office/drawing/2014/main" id="{7FAEE29C-3E3D-6001-9979-CD9C279741B5}"/>
              </a:ext>
            </a:extLst>
          </p:cNvPr>
          <p:cNvPicPr>
            <a:picLocks noChangeAspect="1"/>
          </p:cNvPicPr>
          <p:nvPr/>
        </p:nvPicPr>
        <p:blipFill>
          <a:blip r:embed="rId2"/>
          <a:stretch>
            <a:fillRect/>
          </a:stretch>
        </p:blipFill>
        <p:spPr>
          <a:xfrm>
            <a:off x="685800" y="1410909"/>
            <a:ext cx="7772400" cy="4601789"/>
          </a:xfrm>
          <a:prstGeom prst="rect">
            <a:avLst/>
          </a:prstGeom>
        </p:spPr>
      </p:pic>
    </p:spTree>
    <p:extLst>
      <p:ext uri="{BB962C8B-B14F-4D97-AF65-F5344CB8AC3E}">
        <p14:creationId xmlns:p14="http://schemas.microsoft.com/office/powerpoint/2010/main" val="1189919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52C01F-AD92-4D43-A935-A6D074353A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a:extLst>
              <a:ext uri="{FF2B5EF4-FFF2-40B4-BE49-F238E27FC236}">
                <a16:creationId xmlns:a16="http://schemas.microsoft.com/office/drawing/2014/main" id="{655F4007-06A4-49B8-8B26-1F2839B5A827}"/>
              </a:ext>
            </a:extLst>
          </p:cNvPr>
          <p:cNvSpPr>
            <a:spLocks noGrp="1"/>
          </p:cNvSpPr>
          <p:nvPr>
            <p:ph type="title"/>
          </p:nvPr>
        </p:nvSpPr>
        <p:spPr/>
        <p:txBody>
          <a:bodyPr/>
          <a:lstStyle/>
          <a:p>
            <a:r>
              <a:rPr lang="zh-CN" altLang="en-US" dirty="0"/>
              <a:t>基于模拟模型的强化学习</a:t>
            </a:r>
            <a:r>
              <a:rPr lang="en-US" altLang="zh-CN" dirty="0"/>
              <a:t>(Model-based RL)</a:t>
            </a:r>
            <a:endParaRPr lang="zh-CN" altLang="en-US" dirty="0"/>
          </a:p>
        </p:txBody>
      </p:sp>
      <p:sp>
        <p:nvSpPr>
          <p:cNvPr id="15" name="内容占位符 3">
            <a:extLst>
              <a:ext uri="{FF2B5EF4-FFF2-40B4-BE49-F238E27FC236}">
                <a16:creationId xmlns:a16="http://schemas.microsoft.com/office/drawing/2014/main" id="{444C087B-D933-49DE-A2E5-ECE03FB06DC3}"/>
              </a:ext>
            </a:extLst>
          </p:cNvPr>
          <p:cNvSpPr>
            <a:spLocks noGrp="1"/>
          </p:cNvSpPr>
          <p:nvPr>
            <p:ph sz="quarter" idx="13"/>
          </p:nvPr>
        </p:nvSpPr>
        <p:spPr>
          <a:xfrm>
            <a:off x="502444" y="5645188"/>
            <a:ext cx="8137922" cy="797037"/>
          </a:xfrm>
        </p:spPr>
        <p:txBody>
          <a:bodyPr>
            <a:normAutofit/>
          </a:bodyPr>
          <a:lstStyle/>
          <a:p>
            <a:r>
              <a:rPr lang="zh-CN" altLang="en-US" dirty="0"/>
              <a:t>建立环境模拟器，在模拟器中训练强化学习策略，减少对真实环境的影响，也可以生成更多特定场景数据</a:t>
            </a:r>
          </a:p>
        </p:txBody>
      </p:sp>
      <p:pic>
        <p:nvPicPr>
          <p:cNvPr id="5" name="图片 4">
            <a:extLst>
              <a:ext uri="{FF2B5EF4-FFF2-40B4-BE49-F238E27FC236}">
                <a16:creationId xmlns:a16="http://schemas.microsoft.com/office/drawing/2014/main" id="{3D674262-1279-1765-A30A-261AE8EE7E44}"/>
              </a:ext>
            </a:extLst>
          </p:cNvPr>
          <p:cNvPicPr>
            <a:picLocks noChangeAspect="1"/>
          </p:cNvPicPr>
          <p:nvPr/>
        </p:nvPicPr>
        <p:blipFill>
          <a:blip r:embed="rId2"/>
          <a:stretch>
            <a:fillRect/>
          </a:stretch>
        </p:blipFill>
        <p:spPr>
          <a:xfrm>
            <a:off x="502444" y="1260324"/>
            <a:ext cx="8139112" cy="4337352"/>
          </a:xfrm>
          <a:prstGeom prst="rect">
            <a:avLst/>
          </a:prstGeom>
        </p:spPr>
      </p:pic>
    </p:spTree>
    <p:extLst>
      <p:ext uri="{BB962C8B-B14F-4D97-AF65-F5344CB8AC3E}">
        <p14:creationId xmlns:p14="http://schemas.microsoft.com/office/powerpoint/2010/main" val="1268958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52C01F-AD92-4D43-A935-A6D074353A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a:extLst>
              <a:ext uri="{FF2B5EF4-FFF2-40B4-BE49-F238E27FC236}">
                <a16:creationId xmlns:a16="http://schemas.microsoft.com/office/drawing/2014/main" id="{655F4007-06A4-49B8-8B26-1F2839B5A827}"/>
              </a:ext>
            </a:extLst>
          </p:cNvPr>
          <p:cNvSpPr>
            <a:spLocks noGrp="1"/>
          </p:cNvSpPr>
          <p:nvPr>
            <p:ph type="title"/>
          </p:nvPr>
        </p:nvSpPr>
        <p:spPr/>
        <p:txBody>
          <a:bodyPr/>
          <a:lstStyle/>
          <a:p>
            <a:r>
              <a:rPr lang="zh-CN" altLang="en-US" dirty="0"/>
              <a:t>基于模拟模型的强化学习</a:t>
            </a:r>
            <a:r>
              <a:rPr lang="en-US" altLang="zh-CN" dirty="0"/>
              <a:t>(Model-based RL)</a:t>
            </a:r>
            <a:endParaRPr lang="zh-CN" altLang="en-US" dirty="0"/>
          </a:p>
        </p:txBody>
      </p:sp>
      <p:sp>
        <p:nvSpPr>
          <p:cNvPr id="15" name="内容占位符 3">
            <a:extLst>
              <a:ext uri="{FF2B5EF4-FFF2-40B4-BE49-F238E27FC236}">
                <a16:creationId xmlns:a16="http://schemas.microsoft.com/office/drawing/2014/main" id="{444C087B-D933-49DE-A2E5-ECE03FB06DC3}"/>
              </a:ext>
            </a:extLst>
          </p:cNvPr>
          <p:cNvSpPr>
            <a:spLocks noGrp="1"/>
          </p:cNvSpPr>
          <p:nvPr>
            <p:ph sz="quarter" idx="13"/>
          </p:nvPr>
        </p:nvSpPr>
        <p:spPr>
          <a:xfrm>
            <a:off x="426887" y="5760306"/>
            <a:ext cx="8137922" cy="797037"/>
          </a:xfrm>
        </p:spPr>
        <p:txBody>
          <a:bodyPr>
            <a:normAutofit/>
          </a:bodyPr>
          <a:lstStyle/>
          <a:p>
            <a:r>
              <a:rPr lang="zh-CN" altLang="en-US" sz="1600" dirty="0"/>
              <a:t>建立用户在电商平台行为模拟器，模拟不同商品推荐策略下用户的浏览、点击、购买等行为，进而优化电商推荐策略</a:t>
            </a:r>
          </a:p>
        </p:txBody>
      </p:sp>
      <p:sp>
        <p:nvSpPr>
          <p:cNvPr id="4" name="矩形 3">
            <a:extLst>
              <a:ext uri="{FF2B5EF4-FFF2-40B4-BE49-F238E27FC236}">
                <a16:creationId xmlns:a16="http://schemas.microsoft.com/office/drawing/2014/main" id="{CA1C6C4C-4047-4BCB-822A-23034DA976C7}"/>
              </a:ext>
            </a:extLst>
          </p:cNvPr>
          <p:cNvSpPr/>
          <p:nvPr/>
        </p:nvSpPr>
        <p:spPr>
          <a:xfrm>
            <a:off x="319315" y="6426538"/>
            <a:ext cx="862148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222222"/>
                </a:solidFill>
                <a:effectLst/>
                <a:uLnTx/>
                <a:uFillTx/>
                <a:latin typeface="Arial" panose="020B0604020202020204" pitchFamily="34" charset="0"/>
                <a:ea typeface="微软雅黑"/>
                <a:cs typeface="+mn-cs"/>
              </a:rPr>
              <a:t>Shi, Jing-Cheng, Yang Yu, et al. "Virtual-</a:t>
            </a:r>
            <a:r>
              <a:rPr kumimoji="0" lang="en-US" altLang="zh-CN" sz="1100" b="0" i="0" u="none" strike="noStrike" kern="1200" cap="none" spc="0" normalizeH="0" baseline="0" noProof="0" dirty="0" err="1">
                <a:ln>
                  <a:noFill/>
                </a:ln>
                <a:solidFill>
                  <a:srgbClr val="222222"/>
                </a:solidFill>
                <a:effectLst/>
                <a:uLnTx/>
                <a:uFillTx/>
                <a:latin typeface="Arial" panose="020B0604020202020204" pitchFamily="34" charset="0"/>
                <a:ea typeface="微软雅黑"/>
                <a:cs typeface="+mn-cs"/>
              </a:rPr>
              <a:t>taobao</a:t>
            </a:r>
            <a:r>
              <a:rPr kumimoji="0" lang="en-US" altLang="zh-CN" sz="1100" b="0" i="0" u="none" strike="noStrike" kern="1200" cap="none" spc="0" normalizeH="0" baseline="0" noProof="0" dirty="0">
                <a:ln>
                  <a:noFill/>
                </a:ln>
                <a:solidFill>
                  <a:srgbClr val="222222"/>
                </a:solidFill>
                <a:effectLst/>
                <a:uLnTx/>
                <a:uFillTx/>
                <a:latin typeface="Arial" panose="020B0604020202020204" pitchFamily="34" charset="0"/>
                <a:ea typeface="微软雅黑"/>
                <a:cs typeface="+mn-cs"/>
              </a:rPr>
              <a:t>: Virtualizing real-world online retail environment for reinforcement learning." AAAI 2019.</a:t>
            </a:r>
            <a:endParaRPr kumimoji="0" lang="zh-CN" altLang="en-US" sz="11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5AC3BEDB-E648-4F77-901E-69D0934F8F06}"/>
              </a:ext>
            </a:extLst>
          </p:cNvPr>
          <p:cNvPicPr>
            <a:picLocks noChangeAspect="1"/>
          </p:cNvPicPr>
          <p:nvPr/>
        </p:nvPicPr>
        <p:blipFill>
          <a:blip r:embed="rId2"/>
          <a:stretch>
            <a:fillRect/>
          </a:stretch>
        </p:blipFill>
        <p:spPr>
          <a:xfrm>
            <a:off x="224034" y="1213235"/>
            <a:ext cx="8474872" cy="2711959"/>
          </a:xfrm>
          <a:prstGeom prst="rect">
            <a:avLst/>
          </a:prstGeom>
        </p:spPr>
      </p:pic>
      <p:grpSp>
        <p:nvGrpSpPr>
          <p:cNvPr id="7" name="组合 6">
            <a:extLst>
              <a:ext uri="{FF2B5EF4-FFF2-40B4-BE49-F238E27FC236}">
                <a16:creationId xmlns:a16="http://schemas.microsoft.com/office/drawing/2014/main" id="{BA99400B-0333-4B7A-830E-EFAD2C1E84B3}"/>
              </a:ext>
            </a:extLst>
          </p:cNvPr>
          <p:cNvGrpSpPr/>
          <p:nvPr/>
        </p:nvGrpSpPr>
        <p:grpSpPr>
          <a:xfrm>
            <a:off x="914400" y="4005944"/>
            <a:ext cx="6901543" cy="1644616"/>
            <a:chOff x="1211943" y="4121216"/>
            <a:chExt cx="6563664" cy="1529343"/>
          </a:xfrm>
        </p:grpSpPr>
        <p:pic>
          <p:nvPicPr>
            <p:cNvPr id="6" name="图片 5">
              <a:extLst>
                <a:ext uri="{FF2B5EF4-FFF2-40B4-BE49-F238E27FC236}">
                  <a16:creationId xmlns:a16="http://schemas.microsoft.com/office/drawing/2014/main" id="{302F2A1E-BBFB-49B2-B1E1-87EC273D8BDF}"/>
                </a:ext>
              </a:extLst>
            </p:cNvPr>
            <p:cNvPicPr>
              <a:picLocks noChangeAspect="1"/>
            </p:cNvPicPr>
            <p:nvPr/>
          </p:nvPicPr>
          <p:blipFill rotWithShape="1">
            <a:blip r:embed="rId3"/>
            <a:srcRect t="56671"/>
            <a:stretch/>
          </p:blipFill>
          <p:spPr>
            <a:xfrm>
              <a:off x="1211943" y="4871066"/>
              <a:ext cx="6563664" cy="779493"/>
            </a:xfrm>
            <a:prstGeom prst="rect">
              <a:avLst/>
            </a:prstGeom>
          </p:spPr>
        </p:pic>
        <p:pic>
          <p:nvPicPr>
            <p:cNvPr id="28" name="图片 27">
              <a:extLst>
                <a:ext uri="{FF2B5EF4-FFF2-40B4-BE49-F238E27FC236}">
                  <a16:creationId xmlns:a16="http://schemas.microsoft.com/office/drawing/2014/main" id="{9550CACD-E341-4BDD-B5E8-9755AF14D003}"/>
                </a:ext>
              </a:extLst>
            </p:cNvPr>
            <p:cNvPicPr>
              <a:picLocks noChangeAspect="1"/>
            </p:cNvPicPr>
            <p:nvPr/>
          </p:nvPicPr>
          <p:blipFill rotWithShape="1">
            <a:blip r:embed="rId3"/>
            <a:srcRect b="57770"/>
            <a:stretch/>
          </p:blipFill>
          <p:spPr>
            <a:xfrm>
              <a:off x="1211943" y="4121216"/>
              <a:ext cx="6563664" cy="759731"/>
            </a:xfrm>
            <a:prstGeom prst="rect">
              <a:avLst/>
            </a:prstGeom>
          </p:spPr>
        </p:pic>
      </p:grpSp>
    </p:spTree>
    <p:extLst>
      <p:ext uri="{BB962C8B-B14F-4D97-AF65-F5344CB8AC3E}">
        <p14:creationId xmlns:p14="http://schemas.microsoft.com/office/powerpoint/2010/main" val="880466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p:cNvSpPr>
            <a:spLocks noGrp="1"/>
          </p:cNvSpPr>
          <p:nvPr>
            <p:ph type="title"/>
          </p:nvPr>
        </p:nvSpPr>
        <p:spPr/>
        <p:txBody>
          <a:bodyPr/>
          <a:lstStyle/>
          <a:p>
            <a:r>
              <a:rPr lang="zh-CN" altLang="en-US" dirty="0"/>
              <a:t>目标策动的</a:t>
            </a:r>
            <a:r>
              <a:rPr lang="ja-JP" altLang="en-US" dirty="0"/>
              <a:t>强化学习</a:t>
            </a:r>
            <a:r>
              <a:rPr lang="en-US" altLang="zh-CN" dirty="0"/>
              <a:t>(Goal-oriented</a:t>
            </a:r>
            <a:r>
              <a:rPr lang="zh-CN" altLang="en-US" dirty="0"/>
              <a:t> </a:t>
            </a:r>
            <a:r>
              <a:rPr lang="en-US" altLang="zh-CN" dirty="0"/>
              <a:t>RL)</a:t>
            </a:r>
            <a:endParaRPr lang="zh-CN" altLang="en-US" dirty="0"/>
          </a:p>
        </p:txBody>
      </p:sp>
      <p:sp>
        <p:nvSpPr>
          <p:cNvPr id="14" name="内容占位符 2">
            <a:extLst>
              <a:ext uri="{FF2B5EF4-FFF2-40B4-BE49-F238E27FC236}">
                <a16:creationId xmlns:a16="http://schemas.microsoft.com/office/drawing/2014/main" id="{1631D7A4-7158-4E44-9D65-34BC13DDFD0A}"/>
              </a:ext>
            </a:extLst>
          </p:cNvPr>
          <p:cNvSpPr txBox="1">
            <a:spLocks/>
          </p:cNvSpPr>
          <p:nvPr/>
        </p:nvSpPr>
        <p:spPr>
          <a:xfrm>
            <a:off x="401853" y="4677661"/>
            <a:ext cx="2253120" cy="83505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2000" b="1" i="0" u="none" strike="noStrike" kern="1200" cap="none" spc="0" normalizeH="0" baseline="0" noProof="0">
                <a:ln>
                  <a:noFill/>
                </a:ln>
                <a:solidFill>
                  <a:srgbClr val="000000"/>
                </a:solidFill>
                <a:effectLst/>
                <a:uLnTx/>
                <a:uFillTx/>
                <a:latin typeface="Alibaba PuHuiTi" pitchFamily="18" charset="-122"/>
                <a:ea typeface="Alibaba PuHuiTi" pitchFamily="18" charset="-122"/>
                <a:cs typeface="Alibaba PuHuiTi" pitchFamily="18" charset="-122"/>
              </a:rPr>
              <a:t>长期限任务挑战</a:t>
            </a:r>
            <a:r>
              <a:rPr kumimoji="0" lang="en-US" altLang="zh-CN" sz="2000" b="1"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(Long-Horizon)</a:t>
            </a:r>
          </a:p>
        </p:txBody>
      </p:sp>
      <p:sp>
        <p:nvSpPr>
          <p:cNvPr id="20" name="内容占位符 2">
            <a:extLst>
              <a:ext uri="{FF2B5EF4-FFF2-40B4-BE49-F238E27FC236}">
                <a16:creationId xmlns:a16="http://schemas.microsoft.com/office/drawing/2014/main" id="{83724EDC-C795-C14F-81C3-7A8893EEC95F}"/>
              </a:ext>
            </a:extLst>
          </p:cNvPr>
          <p:cNvSpPr txBox="1">
            <a:spLocks/>
          </p:cNvSpPr>
          <p:nvPr/>
        </p:nvSpPr>
        <p:spPr>
          <a:xfrm>
            <a:off x="2683270" y="4766847"/>
            <a:ext cx="4968612" cy="835050"/>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ja-JP" altLang="en-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累计</a:t>
            </a:r>
            <a:r>
              <a:rPr kumimoji="0" lang="ja-JP"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建模误差</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Compounding</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Model</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Error).</a:t>
            </a: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ja-JP"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稀疏反馈</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Sparse</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Cost).</a:t>
            </a:r>
          </a:p>
        </p:txBody>
      </p:sp>
      <p:grpSp>
        <p:nvGrpSpPr>
          <p:cNvPr id="4" name="组合 3">
            <a:extLst>
              <a:ext uri="{FF2B5EF4-FFF2-40B4-BE49-F238E27FC236}">
                <a16:creationId xmlns:a16="http://schemas.microsoft.com/office/drawing/2014/main" id="{400CC1A3-09A1-465F-83D5-0E12E72D535E}"/>
              </a:ext>
            </a:extLst>
          </p:cNvPr>
          <p:cNvGrpSpPr/>
          <p:nvPr/>
        </p:nvGrpSpPr>
        <p:grpSpPr>
          <a:xfrm>
            <a:off x="176139" y="1329572"/>
            <a:ext cx="8867922" cy="3300871"/>
            <a:chOff x="1003275" y="1429529"/>
            <a:chExt cx="7249972" cy="2698628"/>
          </a:xfrm>
        </p:grpSpPr>
        <p:pic>
          <p:nvPicPr>
            <p:cNvPr id="19" name="Picture 18">
              <a:extLst>
                <a:ext uri="{FF2B5EF4-FFF2-40B4-BE49-F238E27FC236}">
                  <a16:creationId xmlns:a16="http://schemas.microsoft.com/office/drawing/2014/main" id="{97D52F2A-C21D-5B45-8B5E-77EAD9C69706}"/>
                </a:ext>
              </a:extLst>
            </p:cNvPr>
            <p:cNvPicPr>
              <a:picLocks noChangeAspect="1"/>
            </p:cNvPicPr>
            <p:nvPr/>
          </p:nvPicPr>
          <p:blipFill>
            <a:blip r:embed="rId2"/>
            <a:stretch>
              <a:fillRect/>
            </a:stretch>
          </p:blipFill>
          <p:spPr>
            <a:xfrm>
              <a:off x="1406344" y="1429529"/>
              <a:ext cx="4968611" cy="2395767"/>
            </a:xfrm>
            <a:prstGeom prst="rect">
              <a:avLst/>
            </a:prstGeom>
          </p:spPr>
        </p:pic>
        <p:sp>
          <p:nvSpPr>
            <p:cNvPr id="12" name="内容占位符 2">
              <a:extLst>
                <a:ext uri="{FF2B5EF4-FFF2-40B4-BE49-F238E27FC236}">
                  <a16:creationId xmlns:a16="http://schemas.microsoft.com/office/drawing/2014/main" id="{4D9AF4EC-16EC-4045-BC3B-CD5414AC4DF1}"/>
                </a:ext>
              </a:extLst>
            </p:cNvPr>
            <p:cNvSpPr txBox="1">
              <a:spLocks/>
            </p:cNvSpPr>
            <p:nvPr/>
          </p:nvSpPr>
          <p:spPr>
            <a:xfrm>
              <a:off x="6998665" y="3058123"/>
              <a:ext cx="1254582" cy="56155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目标状态 </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(Goal</a:t>
              </a:r>
              <a:r>
                <a:rPr kumimoji="0" lang="zh-CN" altLang="en-US"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State)</a:t>
              </a:r>
            </a:p>
          </p:txBody>
        </p:sp>
        <p:cxnSp>
          <p:nvCxnSpPr>
            <p:cNvPr id="13" name="Straight Arrow Connector 12">
              <a:extLst>
                <a:ext uri="{FF2B5EF4-FFF2-40B4-BE49-F238E27FC236}">
                  <a16:creationId xmlns:a16="http://schemas.microsoft.com/office/drawing/2014/main" id="{71850798-A7A0-ED4A-80CC-8DB52C0E3ACF}"/>
                </a:ext>
              </a:extLst>
            </p:cNvPr>
            <p:cNvCxnSpPr>
              <a:cxnSpLocks/>
            </p:cNvCxnSpPr>
            <p:nvPr/>
          </p:nvCxnSpPr>
          <p:spPr>
            <a:xfrm flipH="1" flipV="1">
              <a:off x="6308926" y="2083171"/>
              <a:ext cx="669724" cy="3691"/>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64FD77-A582-684A-B0F2-1EB713C053BC}"/>
                </a:ext>
              </a:extLst>
            </p:cNvPr>
            <p:cNvCxnSpPr>
              <a:cxnSpLocks/>
            </p:cNvCxnSpPr>
            <p:nvPr/>
          </p:nvCxnSpPr>
          <p:spPr>
            <a:xfrm flipH="1">
              <a:off x="6308926" y="3236693"/>
              <a:ext cx="716002" cy="79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C5FE2F-6BE9-6F49-B827-774B5F0142FF}"/>
                </a:ext>
              </a:extLst>
            </p:cNvPr>
            <p:cNvCxnSpPr>
              <a:cxnSpLocks/>
            </p:cNvCxnSpPr>
            <p:nvPr/>
          </p:nvCxnSpPr>
          <p:spPr>
            <a:xfrm flipV="1">
              <a:off x="1804564" y="2627412"/>
              <a:ext cx="0" cy="592161"/>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内容占位符 2">
              <a:extLst>
                <a:ext uri="{FF2B5EF4-FFF2-40B4-BE49-F238E27FC236}">
                  <a16:creationId xmlns:a16="http://schemas.microsoft.com/office/drawing/2014/main" id="{FABF0A66-4B3C-F04D-B79A-871300C0E815}"/>
                </a:ext>
              </a:extLst>
            </p:cNvPr>
            <p:cNvSpPr txBox="1">
              <a:spLocks/>
            </p:cNvSpPr>
            <p:nvPr/>
          </p:nvSpPr>
          <p:spPr>
            <a:xfrm>
              <a:off x="1003275" y="3293106"/>
              <a:ext cx="1602578" cy="83505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1800" b="1" i="0" u="none" strike="noStrike" kern="1200" cap="none" spc="0" normalizeH="0" baseline="0" noProof="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初始状态</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(Initial</a:t>
              </a:r>
              <a:r>
                <a:rPr kumimoji="0" lang="zh-CN" altLang="en-US"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en-US" altLang="zh-CN" sz="1800" b="1"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State)</a:t>
              </a:r>
            </a:p>
          </p:txBody>
        </p:sp>
        <p:sp>
          <p:nvSpPr>
            <p:cNvPr id="21" name="内容占位符 2">
              <a:extLst>
                <a:ext uri="{FF2B5EF4-FFF2-40B4-BE49-F238E27FC236}">
                  <a16:creationId xmlns:a16="http://schemas.microsoft.com/office/drawing/2014/main" id="{9AF7CDBE-1BC8-C945-A878-67B3FD962C0A}"/>
                </a:ext>
              </a:extLst>
            </p:cNvPr>
            <p:cNvSpPr txBox="1">
              <a:spLocks/>
            </p:cNvSpPr>
            <p:nvPr/>
          </p:nvSpPr>
          <p:spPr>
            <a:xfrm>
              <a:off x="7014260" y="1744234"/>
              <a:ext cx="1158135" cy="82579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1800" b="1"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rPr>
                <a:t>中间状态</a:t>
              </a:r>
              <a:r>
                <a:rPr kumimoji="0" lang="zh-CN" altLang="en-US" sz="1800" b="1"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rPr>
                <a:t>  </a:t>
              </a:r>
              <a:r>
                <a:rPr kumimoji="0" lang="en-US" altLang="zh-CN" sz="1800" b="1"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rPr>
                <a:t>(Sub-Goal</a:t>
              </a:r>
              <a:r>
                <a:rPr kumimoji="0" lang="zh-CN" altLang="en-US" sz="1800" b="1"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rPr>
                <a:t> </a:t>
              </a:r>
              <a:r>
                <a:rPr kumimoji="0" lang="en-US" altLang="zh-CN" sz="1800" b="1"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rPr>
                <a:t>State)</a:t>
              </a:r>
            </a:p>
          </p:txBody>
        </p:sp>
      </p:grpSp>
      <p:cxnSp>
        <p:nvCxnSpPr>
          <p:cNvPr id="22" name="Straight Arrow Connector 21">
            <a:extLst>
              <a:ext uri="{FF2B5EF4-FFF2-40B4-BE49-F238E27FC236}">
                <a16:creationId xmlns:a16="http://schemas.microsoft.com/office/drawing/2014/main" id="{B80BC395-3CB6-474A-8082-3650CAB94128}"/>
              </a:ext>
            </a:extLst>
          </p:cNvPr>
          <p:cNvCxnSpPr>
            <a:cxnSpLocks/>
          </p:cNvCxnSpPr>
          <p:nvPr/>
        </p:nvCxnSpPr>
        <p:spPr>
          <a:xfrm>
            <a:off x="1528413" y="5409065"/>
            <a:ext cx="0" cy="523091"/>
          </a:xfrm>
          <a:prstGeom prst="straightConnector1">
            <a:avLst/>
          </a:prstGeom>
          <a:ln w="47625">
            <a:solidFill>
              <a:srgbClr val="17ABE3"/>
            </a:solidFill>
            <a:tailEnd type="triangle"/>
          </a:ln>
        </p:spPr>
        <p:style>
          <a:lnRef idx="3">
            <a:schemeClr val="dk1"/>
          </a:lnRef>
          <a:fillRef idx="0">
            <a:schemeClr val="dk1"/>
          </a:fillRef>
          <a:effectRef idx="2">
            <a:schemeClr val="dk1"/>
          </a:effectRef>
          <a:fontRef idx="minor">
            <a:schemeClr val="tx1"/>
          </a:fontRef>
        </p:style>
      </p:cxnSp>
      <p:sp>
        <p:nvSpPr>
          <p:cNvPr id="23" name="内容占位符 2">
            <a:extLst>
              <a:ext uri="{FF2B5EF4-FFF2-40B4-BE49-F238E27FC236}">
                <a16:creationId xmlns:a16="http://schemas.microsoft.com/office/drawing/2014/main" id="{220D9811-6BA6-3A47-814D-79989045B59B}"/>
              </a:ext>
            </a:extLst>
          </p:cNvPr>
          <p:cNvSpPr txBox="1">
            <a:spLocks/>
          </p:cNvSpPr>
          <p:nvPr/>
        </p:nvSpPr>
        <p:spPr>
          <a:xfrm>
            <a:off x="694464" y="6015704"/>
            <a:ext cx="7248802" cy="325401"/>
          </a:xfrm>
          <a:prstGeom prst="rect">
            <a:avLst/>
          </a:prstGeom>
        </p:spPr>
        <p:txBody>
          <a:bodyPr vert="horz" lIns="91440" tIns="45720" rIns="91440" bIns="45720" rtlCol="0">
            <a:normAutofit fontScale="92500" lnSpcReduction="2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2000" b="1"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生成</a:t>
            </a:r>
            <a:r>
              <a:rPr kumimoji="0" lang="ja-JP" altLang="en-US" sz="2000" b="0"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中间状态</a:t>
            </a:r>
            <a:r>
              <a:rPr kumimoji="0" lang="zh-CN" altLang="en-US" sz="2000" b="0"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a:t>
            </a:r>
            <a:r>
              <a:rPr kumimoji="0" lang="ja-JP" altLang="en-US" sz="2000" b="0"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将长期限任务</a:t>
            </a:r>
            <a:r>
              <a:rPr kumimoji="0" lang="ja-JP" altLang="en-US" sz="2000" b="1"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分割</a:t>
            </a:r>
            <a:r>
              <a:rPr kumimoji="0" lang="ja-JP" altLang="en-US" sz="2000" b="0"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rPr>
              <a:t>成多个简单的短期限任务</a:t>
            </a:r>
            <a:endParaRPr kumimoji="0" lang="en-US" altLang="zh-CN" sz="2000" b="0" i="0" u="none" strike="noStrike" kern="120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3063643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D9728BC-EF58-4DAE-BFD6-9ECDA04D7181}"/>
              </a:ext>
            </a:extLst>
          </p:cNvPr>
          <p:cNvPicPr>
            <a:picLocks noChangeAspect="1"/>
          </p:cNvPicPr>
          <p:nvPr/>
        </p:nvPicPr>
        <p:blipFill>
          <a:blip r:embed="rId2"/>
          <a:stretch>
            <a:fillRect/>
          </a:stretch>
        </p:blipFill>
        <p:spPr>
          <a:xfrm>
            <a:off x="1416215" y="1246311"/>
            <a:ext cx="6628158" cy="3527528"/>
          </a:xfrm>
          <a:prstGeom prst="rect">
            <a:avLst/>
          </a:prstGeom>
        </p:spPr>
      </p:pic>
      <p:sp>
        <p:nvSpPr>
          <p:cNvPr id="26" name="文本占位符 3">
            <a:extLst>
              <a:ext uri="{FF2B5EF4-FFF2-40B4-BE49-F238E27FC236}">
                <a16:creationId xmlns:a16="http://schemas.microsoft.com/office/drawing/2014/main" id="{A96A2670-9C73-194D-BAE3-673F3CB43F73}"/>
              </a:ext>
            </a:extLst>
          </p:cNvPr>
          <p:cNvSpPr txBox="1">
            <a:spLocks/>
          </p:cNvSpPr>
          <p:nvPr/>
        </p:nvSpPr>
        <p:spPr>
          <a:xfrm>
            <a:off x="8258002" y="1779129"/>
            <a:ext cx="383556" cy="2204268"/>
          </a:xfrm>
          <a:prstGeom prst="roundRect">
            <a:avLst>
              <a:gd name="adj" fmla="val 50000"/>
            </a:avLst>
          </a:prstGeom>
          <a:noFill/>
          <a:ln w="19050">
            <a:solidFill>
              <a:schemeClr val="accent1"/>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ja-JP" altLang="en-US" sz="1600" b="1" i="0" u="none" strike="noStrike" kern="1200" cap="none" spc="0" normalizeH="0" baseline="0" noProof="0">
                <a:ln>
                  <a:noFill/>
                </a:ln>
                <a:solidFill>
                  <a:srgbClr val="29AAF5"/>
                </a:solidFill>
                <a:effectLst/>
                <a:uLnTx/>
                <a:uFillTx/>
                <a:latin typeface="Alibaba PuHuiTi" pitchFamily="18" charset="-122"/>
                <a:ea typeface="Alibaba PuHuiTi" pitchFamily="18" charset="-122"/>
                <a:cs typeface="Alibaba PuHuiTi" pitchFamily="18" charset="-122"/>
              </a:rPr>
              <a:t>分割</a:t>
            </a:r>
            <a:r>
              <a:rPr kumimoji="0" lang="ja-JP" altLang="en-US" sz="1600" b="0" i="0" u="none" strike="noStrike" kern="1200" cap="none" spc="0" normalizeH="0" baseline="0" noProof="0">
                <a:ln>
                  <a:noFill/>
                </a:ln>
                <a:solidFill>
                  <a:srgbClr val="29AAF5"/>
                </a:solidFill>
                <a:effectLst/>
                <a:uLnTx/>
                <a:uFillTx/>
                <a:latin typeface="Alibaba PuHuiTi" pitchFamily="18" charset="-122"/>
                <a:ea typeface="Alibaba PuHuiTi" pitchFamily="18" charset="-122"/>
                <a:cs typeface="Alibaba PuHuiTi" pitchFamily="18" charset="-122"/>
              </a:rPr>
              <a:t>成多个简单任务</a:t>
            </a:r>
            <a:endParaRPr kumimoji="0" lang="en-US" altLang="zh-CN" sz="1600" b="0" i="0" u="none" strike="noStrike" kern="1200" cap="none" spc="0" normalizeH="0" baseline="0" noProof="0" dirty="0">
              <a:ln>
                <a:noFill/>
              </a:ln>
              <a:solidFill>
                <a:srgbClr val="29AAF5"/>
              </a:solidFill>
              <a:effectLst/>
              <a:uLnTx/>
              <a:uFillTx/>
              <a:latin typeface="Alibaba PuHuiTi" pitchFamily="18" charset="-122"/>
              <a:ea typeface="Alibaba PuHuiTi" pitchFamily="18" charset="-122"/>
              <a:cs typeface="Alibaba PuHuiTi" pitchFamily="18" charset="-122"/>
            </a:endParaRPr>
          </a:p>
        </p:txBody>
      </p:sp>
      <p:cxnSp>
        <p:nvCxnSpPr>
          <p:cNvPr id="28" name="直线连接符 53">
            <a:extLst>
              <a:ext uri="{FF2B5EF4-FFF2-40B4-BE49-F238E27FC236}">
                <a16:creationId xmlns:a16="http://schemas.microsoft.com/office/drawing/2014/main" id="{5B93E216-E92F-D243-8265-2884F374B8F0}"/>
              </a:ext>
            </a:extLst>
          </p:cNvPr>
          <p:cNvCxnSpPr>
            <a:cxnSpLocks/>
          </p:cNvCxnSpPr>
          <p:nvPr/>
        </p:nvCxnSpPr>
        <p:spPr>
          <a:xfrm>
            <a:off x="8120757" y="1466495"/>
            <a:ext cx="0" cy="303092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线连接符 53">
            <a:extLst>
              <a:ext uri="{FF2B5EF4-FFF2-40B4-BE49-F238E27FC236}">
                <a16:creationId xmlns:a16="http://schemas.microsoft.com/office/drawing/2014/main" id="{091ACC80-ACAB-2549-9C00-AF354672921A}"/>
              </a:ext>
            </a:extLst>
          </p:cNvPr>
          <p:cNvCxnSpPr>
            <a:cxnSpLocks/>
          </p:cNvCxnSpPr>
          <p:nvPr/>
        </p:nvCxnSpPr>
        <p:spPr>
          <a:xfrm>
            <a:off x="3098526" y="4681442"/>
            <a:ext cx="30622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占位符 3">
            <a:extLst>
              <a:ext uri="{FF2B5EF4-FFF2-40B4-BE49-F238E27FC236}">
                <a16:creationId xmlns:a16="http://schemas.microsoft.com/office/drawing/2014/main" id="{F5113A7F-3A03-CD44-B3E1-9B3DEE1EF159}"/>
              </a:ext>
            </a:extLst>
          </p:cNvPr>
          <p:cNvSpPr txBox="1">
            <a:spLocks/>
          </p:cNvSpPr>
          <p:nvPr/>
        </p:nvSpPr>
        <p:spPr>
          <a:xfrm>
            <a:off x="3646908" y="4825452"/>
            <a:ext cx="1884390" cy="377919"/>
          </a:xfrm>
          <a:prstGeom prst="roundRect">
            <a:avLst>
              <a:gd name="adj" fmla="val 50000"/>
            </a:avLst>
          </a:prstGeom>
          <a:noFill/>
          <a:ln w="19050">
            <a:solidFill>
              <a:schemeClr val="accent1"/>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ja-JP" altLang="en-US" sz="1600" b="1" i="0" u="none" strike="noStrike" kern="1200" cap="none" spc="0" normalizeH="0" baseline="0" noProof="0">
                <a:ln>
                  <a:noFill/>
                </a:ln>
                <a:solidFill>
                  <a:srgbClr val="17ABE3"/>
                </a:solidFill>
                <a:effectLst/>
                <a:uLnTx/>
                <a:uFillTx/>
                <a:latin typeface="Alibaba PuHuiTi" pitchFamily="18" charset="-122"/>
                <a:ea typeface="Alibaba PuHuiTi" pitchFamily="18" charset="-122"/>
                <a:cs typeface="Alibaba PuHuiTi" pitchFamily="18" charset="-122"/>
              </a:rPr>
              <a:t>生成</a:t>
            </a:r>
            <a:r>
              <a:rPr kumimoji="0" lang="ja-JP" altLang="en-US" sz="1600" b="0" i="0" u="none" strike="noStrike" kern="1200" cap="none" spc="0" normalizeH="0" baseline="0" noProof="0">
                <a:ln>
                  <a:noFill/>
                </a:ln>
                <a:solidFill>
                  <a:srgbClr val="17ABE3"/>
                </a:solidFill>
                <a:effectLst/>
                <a:uLnTx/>
                <a:uFillTx/>
                <a:latin typeface="Alibaba PuHuiTi" pitchFamily="18" charset="-122"/>
                <a:ea typeface="Alibaba PuHuiTi" pitchFamily="18" charset="-122"/>
                <a:cs typeface="Alibaba PuHuiTi" pitchFamily="18" charset="-122"/>
              </a:rPr>
              <a:t>中间状态</a:t>
            </a:r>
            <a:endParaRPr kumimoji="0" lang="en-US" altLang="zh-CN" sz="1600" b="0" i="0" u="none" strike="noStrike" kern="1200" cap="none" spc="0" normalizeH="0" baseline="0" noProof="0" dirty="0">
              <a:ln>
                <a:noFill/>
              </a:ln>
              <a:solidFill>
                <a:srgbClr val="17ABE3"/>
              </a:solidFill>
              <a:effectLst/>
              <a:uLnTx/>
              <a:uFillTx/>
              <a:latin typeface="Alibaba PuHuiTi" pitchFamily="18" charset="-122"/>
              <a:ea typeface="Alibaba PuHuiTi" pitchFamily="18" charset="-122"/>
              <a:cs typeface="Alibaba PuHuiTi" pitchFamily="18" charset="-122"/>
            </a:endParaRPr>
          </a:p>
        </p:txBody>
      </p:sp>
      <p:sp>
        <p:nvSpPr>
          <p:cNvPr id="13" name="页脚占位符 2">
            <a:extLst>
              <a:ext uri="{FF2B5EF4-FFF2-40B4-BE49-F238E27FC236}">
                <a16:creationId xmlns:a16="http://schemas.microsoft.com/office/drawing/2014/main" id="{2AC4417C-A8EA-CE49-9B16-40F7A835A635}"/>
              </a:ext>
            </a:extLst>
          </p:cNvPr>
          <p:cNvSpPr>
            <a:spLocks noGrp="1"/>
          </p:cNvSpPr>
          <p:nvPr>
            <p:ph type="ftr" sz="quarter" idx="11"/>
          </p:nvPr>
        </p:nvSpPr>
        <p:spPr>
          <a:xfrm>
            <a:off x="502442" y="6410159"/>
            <a:ext cx="7961211" cy="43590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Suraj Nair, Chelsea Finn</a:t>
            </a:r>
            <a:r>
              <a:rPr kumimoji="0" lang="en-US" altLang="zh-CN" sz="900" b="0" i="0" u="none" strike="noStrike" kern="1200" cap="none" spc="0" normalizeH="0" baseline="0" noProof="0" dirty="0">
                <a:ln>
                  <a:noFill/>
                </a:ln>
                <a:solidFill>
                  <a:srgbClr val="17ABE3"/>
                </a:solidFill>
                <a:effectLst/>
                <a:uLnTx/>
                <a:uFillTx/>
                <a:ea typeface="阿里巴巴普惠体 R" panose="00020600040101010101" pitchFamily="18" charset="-122"/>
              </a:rPr>
              <a:t>.</a:t>
            </a:r>
            <a:r>
              <a:rPr kumimoji="0" lang="zh-CN" alt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Hierarchical Foresight: Self-Supervised Learning of Long-Horizon Tasks via Visual </a:t>
            </a:r>
            <a:r>
              <a:rPr kumimoji="0" lang="en-US" sz="900" b="0" i="0" u="none" strike="noStrike" kern="1200" cap="none" spc="0" normalizeH="0" baseline="0" noProof="0" dirty="0" err="1">
                <a:ln>
                  <a:noFill/>
                </a:ln>
                <a:solidFill>
                  <a:srgbClr val="17ABE3"/>
                </a:solidFill>
                <a:effectLst/>
                <a:uLnTx/>
                <a:uFillTx/>
                <a:ea typeface="阿里巴巴普惠体 R" panose="00020600040101010101" pitchFamily="18" charset="-122"/>
              </a:rPr>
              <a:t>Subgoal</a:t>
            </a:r>
            <a:r>
              <a:rPr kumimoji="0" 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 Generation</a:t>
            </a:r>
            <a:r>
              <a:rPr kumimoji="0" lang="en-US" altLang="zh-CN" sz="900" b="0" i="0" u="none" strike="noStrike" kern="1200" cap="none" spc="0" normalizeH="0" baseline="0" noProof="0" dirty="0">
                <a:ln>
                  <a:noFill/>
                </a:ln>
                <a:solidFill>
                  <a:srgbClr val="17ABE3"/>
                </a:solidFill>
                <a:effectLst/>
                <a:uLnTx/>
                <a:uFillTx/>
                <a:ea typeface="阿里巴巴普惠体 R" panose="00020600040101010101" pitchFamily="18" charset="-122"/>
              </a:rPr>
              <a:t>.</a:t>
            </a:r>
            <a:r>
              <a:rPr kumimoji="0" lang="zh-CN" alt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900" b="0" i="1" u="none" strike="noStrike" kern="1200" cap="none" spc="0" normalizeH="0" baseline="0" noProof="0" dirty="0">
                <a:ln>
                  <a:noFill/>
                </a:ln>
                <a:solidFill>
                  <a:srgbClr val="17ABE3"/>
                </a:solidFill>
                <a:effectLst/>
                <a:uLnTx/>
                <a:uFillTx/>
                <a:ea typeface="阿里巴巴普惠体 R" panose="00020600040101010101" pitchFamily="18" charset="-122"/>
              </a:rPr>
              <a:t>ICLR</a:t>
            </a:r>
            <a:r>
              <a:rPr kumimoji="0" lang="en-US" altLang="zh-CN" sz="900" b="0" i="0" u="none" strike="noStrike" kern="1200" cap="none" spc="0" normalizeH="0" baseline="0" noProof="0" dirty="0">
                <a:ln>
                  <a:noFill/>
                </a:ln>
                <a:solidFill>
                  <a:srgbClr val="17ABE3"/>
                </a:solidFill>
                <a:effectLst/>
                <a:uLnTx/>
                <a:uFillTx/>
                <a:ea typeface="阿里巴巴普惠体 R" panose="00020600040101010101" pitchFamily="18" charset="-122"/>
              </a:rPr>
              <a:t>,</a:t>
            </a:r>
            <a:r>
              <a:rPr kumimoji="0" lang="zh-CN" altLang="en-US" sz="900" b="0" i="0" u="none" strike="noStrike" kern="1200" cap="none" spc="0" normalizeH="0" baseline="0" noProof="0" dirty="0">
                <a:ln>
                  <a:noFill/>
                </a:ln>
                <a:solidFill>
                  <a:srgbClr val="17ABE3"/>
                </a:solidFill>
                <a:effectLst/>
                <a:uLnTx/>
                <a:uFillTx/>
                <a:ea typeface="阿里巴巴普惠体 R" panose="00020600040101010101" pitchFamily="18" charset="-122"/>
              </a:rPr>
              <a:t> </a:t>
            </a:r>
            <a:r>
              <a:rPr kumimoji="0" lang="en-US" altLang="zh-CN" sz="900" b="0" i="0" u="none" strike="noStrike" kern="1200" cap="none" spc="0" normalizeH="0" baseline="0" noProof="0" dirty="0">
                <a:ln>
                  <a:noFill/>
                </a:ln>
                <a:solidFill>
                  <a:srgbClr val="17ABE3"/>
                </a:solidFill>
                <a:effectLst/>
                <a:uLnTx/>
                <a:uFillTx/>
                <a:ea typeface="阿里巴巴普惠体 R" panose="00020600040101010101" pitchFamily="18" charset="-122"/>
              </a:rPr>
              <a:t>2020.</a:t>
            </a:r>
            <a:endParaRPr kumimoji="0" lang="zh-CN" altLang="en-US" sz="900" b="0" i="0" u="none" strike="noStrike" kern="1200" cap="none" spc="0" normalizeH="0" baseline="0" noProof="0" dirty="0">
              <a:ln>
                <a:noFill/>
              </a:ln>
              <a:solidFill>
                <a:srgbClr val="17ABE3"/>
              </a:solidFill>
              <a:effectLst/>
              <a:uLnTx/>
              <a:uFillTx/>
              <a:ea typeface="阿里巴巴普惠体 R" panose="00020600040101010101" pitchFamily="18" charset="-122"/>
            </a:endParaRPr>
          </a:p>
        </p:txBody>
      </p:sp>
      <p:sp>
        <p:nvSpPr>
          <p:cNvPr id="4" name="Title 3">
            <a:extLst>
              <a:ext uri="{FF2B5EF4-FFF2-40B4-BE49-F238E27FC236}">
                <a16:creationId xmlns:a16="http://schemas.microsoft.com/office/drawing/2014/main" id="{AB8779FD-F7D7-3C4C-A678-599890223681}"/>
              </a:ext>
            </a:extLst>
          </p:cNvPr>
          <p:cNvSpPr>
            <a:spLocks noGrp="1"/>
          </p:cNvSpPr>
          <p:nvPr>
            <p:ph type="title"/>
          </p:nvPr>
        </p:nvSpPr>
        <p:spPr/>
        <p:txBody>
          <a:bodyPr/>
          <a:lstStyle/>
          <a:p>
            <a:r>
              <a:rPr lang="zh-CN" altLang="en-US" dirty="0"/>
              <a:t>目标策动的</a:t>
            </a:r>
            <a:r>
              <a:rPr lang="ja-JP" altLang="en-US" dirty="0"/>
              <a:t>强化学习</a:t>
            </a:r>
            <a:r>
              <a:rPr lang="en-US" altLang="zh-CN" dirty="0"/>
              <a:t>(Goal-oriented</a:t>
            </a:r>
            <a:r>
              <a:rPr lang="zh-CN" altLang="en-US" dirty="0"/>
              <a:t> </a:t>
            </a:r>
            <a:r>
              <a:rPr lang="en-US" altLang="zh-CN" dirty="0"/>
              <a:t>RL)</a:t>
            </a:r>
            <a:endParaRPr lang="en-CN" dirty="0"/>
          </a:p>
        </p:txBody>
      </p:sp>
      <p:sp>
        <p:nvSpPr>
          <p:cNvPr id="21" name="内容占位符 2">
            <a:extLst>
              <a:ext uri="{FF2B5EF4-FFF2-40B4-BE49-F238E27FC236}">
                <a16:creationId xmlns:a16="http://schemas.microsoft.com/office/drawing/2014/main" id="{B1FFFA9B-7D68-9040-8CF3-375BB5A084EF}"/>
              </a:ext>
            </a:extLst>
          </p:cNvPr>
          <p:cNvSpPr txBox="1">
            <a:spLocks/>
          </p:cNvSpPr>
          <p:nvPr/>
        </p:nvSpPr>
        <p:spPr>
          <a:xfrm>
            <a:off x="231233" y="5562799"/>
            <a:ext cx="1527111" cy="72515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1800" b="0" i="0" u="none" strike="noStrike" kern="1200" cap="none" spc="0" normalizeH="0" baseline="0" noProof="0">
                <a:ln>
                  <a:noFill/>
                </a:ln>
                <a:solidFill>
                  <a:srgbClr val="000000"/>
                </a:solidFill>
                <a:effectLst/>
                <a:uLnTx/>
                <a:uFillTx/>
                <a:latin typeface="Alibaba PuHuiTi Medium" pitchFamily="18" charset="-122"/>
                <a:ea typeface="Alibaba PuHuiTi Medium" pitchFamily="18" charset="-122"/>
                <a:cs typeface="Alibaba PuHuiTi Medium" pitchFamily="18" charset="-122"/>
              </a:rPr>
              <a:t>实际机器人场景</a:t>
            </a:r>
            <a:endParaRPr kumimoji="0" lang="en-US" altLang="zh-CN" sz="1800" b="0" i="0" u="none" strike="noStrike" kern="1200" cap="none" spc="0" normalizeH="0" baseline="0" noProof="0" dirty="0">
              <a:ln>
                <a:noFill/>
              </a:ln>
              <a:solidFill>
                <a:srgbClr val="000000"/>
              </a:solidFill>
              <a:effectLst/>
              <a:uLnTx/>
              <a:uFillTx/>
              <a:latin typeface="Alibaba PuHuiTi Medium" pitchFamily="18" charset="-122"/>
              <a:ea typeface="Alibaba PuHuiTi Medium" pitchFamily="18" charset="-122"/>
              <a:cs typeface="Alibaba PuHuiTi Medium" pitchFamily="18" charset="-122"/>
            </a:endParaRPr>
          </a:p>
        </p:txBody>
      </p:sp>
      <p:pic>
        <p:nvPicPr>
          <p:cNvPr id="9" name="Picture 8">
            <a:extLst>
              <a:ext uri="{FF2B5EF4-FFF2-40B4-BE49-F238E27FC236}">
                <a16:creationId xmlns:a16="http://schemas.microsoft.com/office/drawing/2014/main" id="{A8CB356C-E2BF-5F48-ADE1-94B4367923CC}"/>
              </a:ext>
            </a:extLst>
          </p:cNvPr>
          <p:cNvPicPr>
            <a:picLocks noChangeAspect="1"/>
          </p:cNvPicPr>
          <p:nvPr/>
        </p:nvPicPr>
        <p:blipFill>
          <a:blip r:embed="rId3"/>
          <a:stretch>
            <a:fillRect/>
          </a:stretch>
        </p:blipFill>
        <p:spPr>
          <a:xfrm>
            <a:off x="1773669" y="5398327"/>
            <a:ext cx="3817738" cy="960219"/>
          </a:xfrm>
          <a:prstGeom prst="rect">
            <a:avLst/>
          </a:prstGeom>
        </p:spPr>
      </p:pic>
      <p:sp>
        <p:nvSpPr>
          <p:cNvPr id="23" name="内容占位符 2">
            <a:extLst>
              <a:ext uri="{FF2B5EF4-FFF2-40B4-BE49-F238E27FC236}">
                <a16:creationId xmlns:a16="http://schemas.microsoft.com/office/drawing/2014/main" id="{663CA11D-DE26-6546-95D5-85994E0EE974}"/>
              </a:ext>
            </a:extLst>
          </p:cNvPr>
          <p:cNvSpPr txBox="1">
            <a:spLocks/>
          </p:cNvSpPr>
          <p:nvPr/>
        </p:nvSpPr>
        <p:spPr>
          <a:xfrm>
            <a:off x="502442" y="2334705"/>
            <a:ext cx="984694" cy="72515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r>
              <a:rPr kumimoji="0" lang="ja-JP" altLang="en-US" sz="1800" b="0" i="0" u="none" strike="noStrike" kern="1200" cap="none" spc="0" normalizeH="0" baseline="0" noProof="0">
                <a:ln>
                  <a:noFill/>
                </a:ln>
                <a:solidFill>
                  <a:srgbClr val="000000"/>
                </a:solidFill>
                <a:effectLst/>
                <a:uLnTx/>
                <a:uFillTx/>
                <a:latin typeface="Alibaba PuHuiTi Medium" pitchFamily="18" charset="-122"/>
                <a:ea typeface="Alibaba PuHuiTi Medium" pitchFamily="18" charset="-122"/>
                <a:cs typeface="Alibaba PuHuiTi Medium" pitchFamily="18" charset="-122"/>
              </a:rPr>
              <a:t>模拟器场景</a:t>
            </a:r>
            <a:endParaRPr kumimoji="0" lang="en-US" altLang="zh-CN" sz="1800" b="0" i="0" u="none" strike="noStrike" kern="1200" cap="none" spc="0" normalizeH="0" baseline="0" noProof="0" dirty="0">
              <a:ln>
                <a:noFill/>
              </a:ln>
              <a:solidFill>
                <a:srgbClr val="000000"/>
              </a:solidFill>
              <a:effectLst/>
              <a:uLnTx/>
              <a:uFillTx/>
              <a:latin typeface="Alibaba PuHuiTi Medium" pitchFamily="18" charset="-122"/>
              <a:ea typeface="Alibaba PuHuiTi Medium" pitchFamily="18" charset="-122"/>
              <a:cs typeface="Alibaba PuHuiTi Medium" pitchFamily="18" charset="-122"/>
            </a:endParaRPr>
          </a:p>
        </p:txBody>
      </p:sp>
      <p:pic>
        <p:nvPicPr>
          <p:cNvPr id="10" name="Picture 9">
            <a:extLst>
              <a:ext uri="{FF2B5EF4-FFF2-40B4-BE49-F238E27FC236}">
                <a16:creationId xmlns:a16="http://schemas.microsoft.com/office/drawing/2014/main" id="{DCCAE5B1-E4CC-8041-902D-211272593A98}"/>
              </a:ext>
            </a:extLst>
          </p:cNvPr>
          <p:cNvPicPr>
            <a:picLocks noChangeAspect="1"/>
          </p:cNvPicPr>
          <p:nvPr/>
        </p:nvPicPr>
        <p:blipFill>
          <a:blip r:embed="rId4"/>
          <a:stretch>
            <a:fillRect/>
          </a:stretch>
        </p:blipFill>
        <p:spPr>
          <a:xfrm>
            <a:off x="5591407" y="5397223"/>
            <a:ext cx="2872246" cy="961323"/>
          </a:xfrm>
          <a:prstGeom prst="rect">
            <a:avLst/>
          </a:prstGeom>
        </p:spPr>
      </p:pic>
    </p:spTree>
    <p:extLst>
      <p:ext uri="{BB962C8B-B14F-4D97-AF65-F5344CB8AC3E}">
        <p14:creationId xmlns:p14="http://schemas.microsoft.com/office/powerpoint/2010/main" val="1941996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52C01F-AD92-4D43-A935-A6D074353A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a:extLst>
              <a:ext uri="{FF2B5EF4-FFF2-40B4-BE49-F238E27FC236}">
                <a16:creationId xmlns:a16="http://schemas.microsoft.com/office/drawing/2014/main" id="{655F4007-06A4-49B8-8B26-1F2839B5A827}"/>
              </a:ext>
            </a:extLst>
          </p:cNvPr>
          <p:cNvSpPr>
            <a:spLocks noGrp="1"/>
          </p:cNvSpPr>
          <p:nvPr>
            <p:ph type="title"/>
          </p:nvPr>
        </p:nvSpPr>
        <p:spPr/>
        <p:txBody>
          <a:bodyPr/>
          <a:lstStyle/>
          <a:p>
            <a:r>
              <a:rPr lang="zh-CN" altLang="en-US" dirty="0"/>
              <a:t>模仿学习</a:t>
            </a:r>
            <a:r>
              <a:rPr lang="en-US" altLang="zh-CN" dirty="0"/>
              <a:t>(Imitation Learning)</a:t>
            </a:r>
            <a:endParaRPr lang="zh-CN" altLang="en-US" dirty="0"/>
          </a:p>
        </p:txBody>
      </p:sp>
      <p:pic>
        <p:nvPicPr>
          <p:cNvPr id="6" name="图片 5">
            <a:extLst>
              <a:ext uri="{FF2B5EF4-FFF2-40B4-BE49-F238E27FC236}">
                <a16:creationId xmlns:a16="http://schemas.microsoft.com/office/drawing/2014/main" id="{64E6A606-EA29-42B8-856F-7201C579E3DB}"/>
              </a:ext>
            </a:extLst>
          </p:cNvPr>
          <p:cNvPicPr>
            <a:picLocks noChangeAspect="1"/>
          </p:cNvPicPr>
          <p:nvPr/>
        </p:nvPicPr>
        <p:blipFill>
          <a:blip r:embed="rId2"/>
          <a:stretch>
            <a:fillRect/>
          </a:stretch>
        </p:blipFill>
        <p:spPr>
          <a:xfrm>
            <a:off x="732972" y="1231896"/>
            <a:ext cx="7347486" cy="2725146"/>
          </a:xfrm>
          <a:prstGeom prst="rect">
            <a:avLst/>
          </a:prstGeom>
        </p:spPr>
      </p:pic>
      <p:grpSp>
        <p:nvGrpSpPr>
          <p:cNvPr id="7" name="组合 6">
            <a:extLst>
              <a:ext uri="{FF2B5EF4-FFF2-40B4-BE49-F238E27FC236}">
                <a16:creationId xmlns:a16="http://schemas.microsoft.com/office/drawing/2014/main" id="{0EF388E5-E0A9-4409-B5FE-65AB46641272}"/>
              </a:ext>
            </a:extLst>
          </p:cNvPr>
          <p:cNvGrpSpPr/>
          <p:nvPr/>
        </p:nvGrpSpPr>
        <p:grpSpPr>
          <a:xfrm>
            <a:off x="732972" y="3957042"/>
            <a:ext cx="7765717" cy="2442963"/>
            <a:chOff x="259200" y="3728724"/>
            <a:chExt cx="9056711" cy="2849087"/>
          </a:xfrm>
        </p:grpSpPr>
        <p:pic>
          <p:nvPicPr>
            <p:cNvPr id="8" name="图片 7">
              <a:extLst>
                <a:ext uri="{FF2B5EF4-FFF2-40B4-BE49-F238E27FC236}">
                  <a16:creationId xmlns:a16="http://schemas.microsoft.com/office/drawing/2014/main" id="{CB87F846-D474-490D-9D73-688018454365}"/>
                </a:ext>
              </a:extLst>
            </p:cNvPr>
            <p:cNvPicPr>
              <a:picLocks noChangeAspect="1"/>
            </p:cNvPicPr>
            <p:nvPr/>
          </p:nvPicPr>
          <p:blipFill rotWithShape="1">
            <a:blip r:embed="rId3"/>
            <a:srcRect t="17682"/>
            <a:stretch/>
          </p:blipFill>
          <p:spPr>
            <a:xfrm>
              <a:off x="259200" y="4150376"/>
              <a:ext cx="8640000" cy="1927959"/>
            </a:xfrm>
            <a:prstGeom prst="rect">
              <a:avLst/>
            </a:prstGeom>
          </p:spPr>
        </p:pic>
        <p:sp>
          <p:nvSpPr>
            <p:cNvPr id="9" name="文本框 8">
              <a:extLst>
                <a:ext uri="{FF2B5EF4-FFF2-40B4-BE49-F238E27FC236}">
                  <a16:creationId xmlns:a16="http://schemas.microsoft.com/office/drawing/2014/main" id="{7F31C188-BD3C-4C68-83A9-07EDA06457B0}"/>
                </a:ext>
              </a:extLst>
            </p:cNvPr>
            <p:cNvSpPr txBox="1"/>
            <p:nvPr/>
          </p:nvSpPr>
          <p:spPr>
            <a:xfrm>
              <a:off x="809290" y="6182975"/>
              <a:ext cx="2101681"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Agent Experience</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 name="文本框 9">
              <a:extLst>
                <a:ext uri="{FF2B5EF4-FFF2-40B4-BE49-F238E27FC236}">
                  <a16:creationId xmlns:a16="http://schemas.microsoft.com/office/drawing/2014/main" id="{33A77089-3C65-4282-9451-C076F9CD3718}"/>
                </a:ext>
              </a:extLst>
            </p:cNvPr>
            <p:cNvSpPr txBox="1"/>
            <p:nvPr/>
          </p:nvSpPr>
          <p:spPr>
            <a:xfrm>
              <a:off x="3648743" y="6182975"/>
              <a:ext cx="2295959"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6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600" b="0" i="1" u="none" strike="noStrike" kern="1200" cap="none" spc="0" normalizeH="0" baseline="0" noProof="0" dirty="0">
                  <a:ln>
                    <a:noFill/>
                  </a:ln>
                  <a:solidFill>
                    <a:srgbClr val="000000"/>
                  </a:solidFill>
                  <a:effectLst/>
                  <a:uLnTx/>
                  <a:uFillTx/>
                  <a:latin typeface="Arial"/>
                  <a:ea typeface="微软雅黑"/>
                  <a:cs typeface="+mn-cs"/>
                </a:rPr>
                <a:t>s, a, r, s’, a’</a:t>
              </a:r>
              <a:r>
                <a:rPr kumimoji="0" lang="en" altLang="zh-CN" sz="16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tuples</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7A09B22F-92F8-48D2-BBFC-B839DF5683F2}"/>
                </a:ext>
              </a:extLst>
            </p:cNvPr>
            <p:cNvSpPr txBox="1"/>
            <p:nvPr/>
          </p:nvSpPr>
          <p:spPr>
            <a:xfrm>
              <a:off x="6548691" y="6182975"/>
              <a:ext cx="2767220"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Reinforcement Learning</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2" name="文本框 11">
              <a:extLst>
                <a:ext uri="{FF2B5EF4-FFF2-40B4-BE49-F238E27FC236}">
                  <a16:creationId xmlns:a16="http://schemas.microsoft.com/office/drawing/2014/main" id="{6346DA02-3875-4A1B-8E40-8CB22C03DC10}"/>
                </a:ext>
              </a:extLst>
            </p:cNvPr>
            <p:cNvSpPr txBox="1"/>
            <p:nvPr/>
          </p:nvSpPr>
          <p:spPr>
            <a:xfrm>
              <a:off x="547200" y="3728724"/>
              <a:ext cx="2649442"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Expert Demonstrations</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 name="文本框 12">
              <a:extLst>
                <a:ext uri="{FF2B5EF4-FFF2-40B4-BE49-F238E27FC236}">
                  <a16:creationId xmlns:a16="http://schemas.microsoft.com/office/drawing/2014/main" id="{68D4923B-F85C-4745-A8B1-F5AEF40AB11C}"/>
                </a:ext>
              </a:extLst>
            </p:cNvPr>
            <p:cNvSpPr txBox="1"/>
            <p:nvPr/>
          </p:nvSpPr>
          <p:spPr>
            <a:xfrm>
              <a:off x="3648745" y="3728724"/>
              <a:ext cx="1348277"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6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600" b="0" i="1" u="none" strike="noStrike" kern="1200" cap="none" spc="0" normalizeH="0" baseline="0" noProof="0" dirty="0">
                  <a:ln>
                    <a:noFill/>
                  </a:ln>
                  <a:solidFill>
                    <a:srgbClr val="000000"/>
                  </a:solidFill>
                  <a:effectLst/>
                  <a:uLnTx/>
                  <a:uFillTx/>
                  <a:latin typeface="Arial"/>
                  <a:ea typeface="微软雅黑"/>
                  <a:cs typeface="+mn-cs"/>
                </a:rPr>
                <a:t>s, a</a:t>
              </a:r>
              <a:r>
                <a:rPr kumimoji="0" lang="en" altLang="zh-CN" sz="16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pairs</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376B3CA6-F4C4-4F90-8AF2-E7388FFE5741}"/>
                </a:ext>
              </a:extLst>
            </p:cNvPr>
            <p:cNvSpPr txBox="1"/>
            <p:nvPr/>
          </p:nvSpPr>
          <p:spPr>
            <a:xfrm>
              <a:off x="6548691" y="3728724"/>
              <a:ext cx="2116637" cy="394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Imitation Learning</a:t>
              </a:r>
              <a:endParaRPr kumimoji="0" lang="en" altLang="zh-CN" sz="1600" b="0" i="0" u="none" strike="noStrike" kern="1200" cap="none" spc="0" normalizeH="0" baseline="0" noProof="0" dirty="0">
                <a:ln>
                  <a:noFill/>
                </a:ln>
                <a:solidFill>
                  <a:srgbClr val="000000"/>
                </a:solidFill>
                <a:effectLst/>
                <a:uLnTx/>
                <a:uFillTx/>
                <a:latin typeface="Arial"/>
                <a:ea typeface="微软雅黑"/>
                <a:cs typeface="+mn-cs"/>
              </a:endParaRPr>
            </a:p>
          </p:txBody>
        </p:sp>
      </p:grpSp>
    </p:spTree>
    <p:extLst>
      <p:ext uri="{BB962C8B-B14F-4D97-AF65-F5344CB8AC3E}">
        <p14:creationId xmlns:p14="http://schemas.microsoft.com/office/powerpoint/2010/main" val="1239271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52C01F-AD92-4D43-A935-A6D074353A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a:extLst>
              <a:ext uri="{FF2B5EF4-FFF2-40B4-BE49-F238E27FC236}">
                <a16:creationId xmlns:a16="http://schemas.microsoft.com/office/drawing/2014/main" id="{655F4007-06A4-49B8-8B26-1F2839B5A827}"/>
              </a:ext>
            </a:extLst>
          </p:cNvPr>
          <p:cNvSpPr>
            <a:spLocks noGrp="1"/>
          </p:cNvSpPr>
          <p:nvPr>
            <p:ph type="title"/>
          </p:nvPr>
        </p:nvSpPr>
        <p:spPr/>
        <p:txBody>
          <a:bodyPr/>
          <a:lstStyle/>
          <a:p>
            <a:r>
              <a:rPr lang="zh-CN" altLang="en-US" dirty="0"/>
              <a:t>多智能体强化学习</a:t>
            </a:r>
            <a:r>
              <a:rPr lang="en-US" altLang="zh-CN" dirty="0"/>
              <a:t>(Multi-agent RL)</a:t>
            </a:r>
            <a:endParaRPr lang="zh-CN" altLang="en-US" dirty="0"/>
          </a:p>
        </p:txBody>
      </p:sp>
      <p:sp>
        <p:nvSpPr>
          <p:cNvPr id="20" name="灯片编号占位符 3">
            <a:extLst>
              <a:ext uri="{FF2B5EF4-FFF2-40B4-BE49-F238E27FC236}">
                <a16:creationId xmlns:a16="http://schemas.microsoft.com/office/drawing/2014/main" id="{EA7EE1D9-8259-491E-9BAC-945E0CA95386}"/>
              </a:ext>
            </a:extLst>
          </p:cNvPr>
          <p:cNvSpPr txBox="1">
            <a:spLocks/>
          </p:cNvSpPr>
          <p:nvPr/>
        </p:nvSpPr>
        <p:spPr>
          <a:xfrm>
            <a:off x="6457949" y="6240464"/>
            <a:ext cx="2182416" cy="206381"/>
          </a:xfrm>
          <a:prstGeom prst="rect">
            <a:avLst/>
          </a:prstGeom>
        </p:spPr>
        <p:txBody>
          <a:bodyPr vert="horz" lIns="91440" tIns="45720" rIns="91440" bIns="45720" rtlCol="0" anchor="ctr"/>
          <a:lstStyle>
            <a:defPPr>
              <a:defRPr lang="zh-CN"/>
            </a:defPPr>
            <a:lvl1pPr marL="0" algn="r" defTabSz="914400" rtl="0" eaLnBrk="1" latinLnBrk="0" hangingPunct="1">
              <a:defRPr sz="1000" b="1" kern="1200">
                <a:solidFill>
                  <a:srgbClr val="17ABE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grpSp>
        <p:nvGrpSpPr>
          <p:cNvPr id="21" name="Group 4">
            <a:extLst>
              <a:ext uri="{FF2B5EF4-FFF2-40B4-BE49-F238E27FC236}">
                <a16:creationId xmlns:a16="http://schemas.microsoft.com/office/drawing/2014/main" id="{758723C3-349F-4A52-BD7B-A961AD9E8ACA}"/>
              </a:ext>
            </a:extLst>
          </p:cNvPr>
          <p:cNvGrpSpPr/>
          <p:nvPr/>
        </p:nvGrpSpPr>
        <p:grpSpPr>
          <a:xfrm>
            <a:off x="4261843" y="1274879"/>
            <a:ext cx="4243233" cy="5287210"/>
            <a:chOff x="4261843" y="1274879"/>
            <a:chExt cx="4243233" cy="5287210"/>
          </a:xfrm>
        </p:grpSpPr>
        <p:grpSp>
          <p:nvGrpSpPr>
            <p:cNvPr id="22" name="组合 7">
              <a:extLst>
                <a:ext uri="{FF2B5EF4-FFF2-40B4-BE49-F238E27FC236}">
                  <a16:creationId xmlns:a16="http://schemas.microsoft.com/office/drawing/2014/main" id="{6DABEC7A-FEE9-4E57-8856-6D966279E420}"/>
                </a:ext>
              </a:extLst>
            </p:cNvPr>
            <p:cNvGrpSpPr/>
            <p:nvPr/>
          </p:nvGrpSpPr>
          <p:grpSpPr>
            <a:xfrm>
              <a:off x="4261843" y="1274879"/>
              <a:ext cx="4243233" cy="5287210"/>
              <a:chOff x="4272117" y="1367346"/>
              <a:chExt cx="4243233" cy="5287210"/>
            </a:xfrm>
          </p:grpSpPr>
          <p:grpSp>
            <p:nvGrpSpPr>
              <p:cNvPr id="26" name="组合 8">
                <a:extLst>
                  <a:ext uri="{FF2B5EF4-FFF2-40B4-BE49-F238E27FC236}">
                    <a16:creationId xmlns:a16="http://schemas.microsoft.com/office/drawing/2014/main" id="{E61DAC66-6DEF-4126-BE0D-FA796BA382FD}"/>
                  </a:ext>
                </a:extLst>
              </p:cNvPr>
              <p:cNvGrpSpPr/>
              <p:nvPr/>
            </p:nvGrpSpPr>
            <p:grpSpPr>
              <a:xfrm>
                <a:off x="4272117" y="1367346"/>
                <a:ext cx="4243233" cy="5287210"/>
                <a:chOff x="778073" y="1273654"/>
                <a:chExt cx="4243233" cy="5287210"/>
              </a:xfrm>
            </p:grpSpPr>
            <p:pic>
              <p:nvPicPr>
                <p:cNvPr id="29" name="图片 11">
                  <a:extLst>
                    <a:ext uri="{FF2B5EF4-FFF2-40B4-BE49-F238E27FC236}">
                      <a16:creationId xmlns:a16="http://schemas.microsoft.com/office/drawing/2014/main" id="{A4070BFD-7478-4E91-9530-BEFFEE820BAE}"/>
                    </a:ext>
                  </a:extLst>
                </p:cNvPr>
                <p:cNvPicPr>
                  <a:picLocks noChangeAspect="1"/>
                </p:cNvPicPr>
                <p:nvPr/>
              </p:nvPicPr>
              <p:blipFill>
                <a:blip r:embed="rId2"/>
                <a:stretch>
                  <a:fillRect/>
                </a:stretch>
              </p:blipFill>
              <p:spPr>
                <a:xfrm>
                  <a:off x="778073" y="1549400"/>
                  <a:ext cx="4243233" cy="4687661"/>
                </a:xfrm>
                <a:prstGeom prst="rect">
                  <a:avLst/>
                </a:prstGeom>
              </p:spPr>
            </p:pic>
            <p:sp>
              <p:nvSpPr>
                <p:cNvPr id="30" name="文本框 12">
                  <a:extLst>
                    <a:ext uri="{FF2B5EF4-FFF2-40B4-BE49-F238E27FC236}">
                      <a16:creationId xmlns:a16="http://schemas.microsoft.com/office/drawing/2014/main" id="{B7C95DB9-177C-4B01-9A51-10C74C16FDE5}"/>
                    </a:ext>
                  </a:extLst>
                </p:cNvPr>
                <p:cNvSpPr txBox="1"/>
                <p:nvPr/>
              </p:nvSpPr>
              <p:spPr>
                <a:xfrm>
                  <a:off x="2559258" y="1273654"/>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endParaRPr kumimoji="0" 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文本框 13">
                  <a:extLst>
                    <a:ext uri="{FF2B5EF4-FFF2-40B4-BE49-F238E27FC236}">
                      <a16:creationId xmlns:a16="http://schemas.microsoft.com/office/drawing/2014/main" id="{B7608B9D-4437-484B-A9F2-1DE9CE46C2A4}"/>
                    </a:ext>
                  </a:extLst>
                </p:cNvPr>
                <p:cNvSpPr txBox="1"/>
                <p:nvPr/>
              </p:nvSpPr>
              <p:spPr>
                <a:xfrm>
                  <a:off x="2649025" y="6253087"/>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endParaRPr kumimoji="0" 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27" name="矩形 9">
                <a:extLst>
                  <a:ext uri="{FF2B5EF4-FFF2-40B4-BE49-F238E27FC236}">
                    <a16:creationId xmlns:a16="http://schemas.microsoft.com/office/drawing/2014/main" id="{E73E9782-928F-487B-89CA-7E69F3622E5D}"/>
                  </a:ext>
                </a:extLst>
              </p:cNvPr>
              <p:cNvSpPr/>
              <p:nvPr/>
            </p:nvSpPr>
            <p:spPr>
              <a:xfrm>
                <a:off x="5250729" y="1659118"/>
                <a:ext cx="2328422" cy="1857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28" name="图片 10">
                <a:extLst>
                  <a:ext uri="{FF2B5EF4-FFF2-40B4-BE49-F238E27FC236}">
                    <a16:creationId xmlns:a16="http://schemas.microsoft.com/office/drawing/2014/main" id="{6AB5F9A9-A06B-4AC3-A377-386619ECCEC2}"/>
                  </a:ext>
                </a:extLst>
              </p:cNvPr>
              <p:cNvPicPr>
                <a:picLocks noChangeAspect="1"/>
              </p:cNvPicPr>
              <p:nvPr/>
            </p:nvPicPr>
            <p:blipFill>
              <a:blip r:embed="rId3"/>
              <a:stretch>
                <a:fillRect/>
              </a:stretch>
            </p:blipFill>
            <p:spPr>
              <a:xfrm>
                <a:off x="5714214" y="1860420"/>
                <a:ext cx="1216263" cy="1250890"/>
              </a:xfrm>
              <a:prstGeom prst="rect">
                <a:avLst/>
              </a:prstGeom>
            </p:spPr>
          </p:pic>
        </p:grpSp>
        <p:sp>
          <p:nvSpPr>
            <p:cNvPr id="23" name="TextBox 2">
              <a:extLst>
                <a:ext uri="{FF2B5EF4-FFF2-40B4-BE49-F238E27FC236}">
                  <a16:creationId xmlns:a16="http://schemas.microsoft.com/office/drawing/2014/main" id="{25AF9601-60E4-4D33-BE10-9539713C84BA}"/>
                </a:ext>
              </a:extLst>
            </p:cNvPr>
            <p:cNvSpPr txBox="1"/>
            <p:nvPr/>
          </p:nvSpPr>
          <p:spPr>
            <a:xfrm>
              <a:off x="4300130" y="1952090"/>
              <a:ext cx="941283"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观察    </a:t>
              </a:r>
            </a:p>
          </p:txBody>
        </p:sp>
        <p:sp>
          <p:nvSpPr>
            <p:cNvPr id="24" name="TextBox 19">
              <a:extLst>
                <a:ext uri="{FF2B5EF4-FFF2-40B4-BE49-F238E27FC236}">
                  <a16:creationId xmlns:a16="http://schemas.microsoft.com/office/drawing/2014/main" id="{CBB26A99-08B8-4489-92AC-21A1D0574833}"/>
                </a:ext>
              </a:extLst>
            </p:cNvPr>
            <p:cNvSpPr txBox="1"/>
            <p:nvPr/>
          </p:nvSpPr>
          <p:spPr>
            <a:xfrm>
              <a:off x="7592941" y="1974312"/>
              <a:ext cx="742511"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动作  </a:t>
              </a:r>
            </a:p>
          </p:txBody>
        </p:sp>
        <p:sp>
          <p:nvSpPr>
            <p:cNvPr id="25" name="TextBox 20">
              <a:extLst>
                <a:ext uri="{FF2B5EF4-FFF2-40B4-BE49-F238E27FC236}">
                  <a16:creationId xmlns:a16="http://schemas.microsoft.com/office/drawing/2014/main" id="{751F266B-5C06-416F-8D59-0ECAADD25A91}"/>
                </a:ext>
              </a:extLst>
            </p:cNvPr>
            <p:cNvSpPr txBox="1"/>
            <p:nvPr/>
          </p:nvSpPr>
          <p:spPr>
            <a:xfrm>
              <a:off x="5703940" y="3586678"/>
              <a:ext cx="543739"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p>
          </p:txBody>
        </p:sp>
      </p:grpSp>
      <p:sp>
        <p:nvSpPr>
          <p:cNvPr id="32" name="内容占位符 2">
            <a:extLst>
              <a:ext uri="{FF2B5EF4-FFF2-40B4-BE49-F238E27FC236}">
                <a16:creationId xmlns:a16="http://schemas.microsoft.com/office/drawing/2014/main" id="{23459F9A-730A-48AA-BF28-E7147ABCA330}"/>
              </a:ext>
            </a:extLst>
          </p:cNvPr>
          <p:cNvSpPr txBox="1">
            <a:spLocks/>
          </p:cNvSpPr>
          <p:nvPr/>
        </p:nvSpPr>
        <p:spPr>
          <a:xfrm>
            <a:off x="399394" y="1949447"/>
            <a:ext cx="3862450" cy="428883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29AAF5"/>
              </a:buClr>
              <a:buSzPct val="88000"/>
              <a:buFont typeface="Wingdings" pitchFamily="2" charset="2"/>
              <a:buNone/>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在与环境的交互过程中学习</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环境包含有不断进行学习和更新的其他智能体</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在任何一个智能体的视角下，环境是</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非稳态的（</a:t>
            </a:r>
            <a:r>
              <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non-stationary</a:t>
            </a:r>
            <a:r>
              <a:rPr kumimoji="0" lang="zh-CN" altLang="en-US"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20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环境迁移的分布会发生改变</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33" name="图片 32">
            <a:extLst>
              <a:ext uri="{FF2B5EF4-FFF2-40B4-BE49-F238E27FC236}">
                <a16:creationId xmlns:a16="http://schemas.microsoft.com/office/drawing/2014/main" id="{3F208FFB-0CB2-4635-8C3C-2D66C40D762A}"/>
              </a:ext>
            </a:extLst>
          </p:cNvPr>
          <p:cNvPicPr>
            <a:picLocks noChangeAspect="1"/>
          </p:cNvPicPr>
          <p:nvPr/>
        </p:nvPicPr>
        <p:blipFill>
          <a:blip r:embed="rId4"/>
          <a:stretch>
            <a:fillRect/>
          </a:stretch>
        </p:blipFill>
        <p:spPr>
          <a:xfrm>
            <a:off x="4643517" y="3894455"/>
            <a:ext cx="941283" cy="860358"/>
          </a:xfrm>
          <a:prstGeom prst="rect">
            <a:avLst/>
          </a:prstGeom>
        </p:spPr>
      </p:pic>
      <p:pic>
        <p:nvPicPr>
          <p:cNvPr id="34" name="图片 33">
            <a:extLst>
              <a:ext uri="{FF2B5EF4-FFF2-40B4-BE49-F238E27FC236}">
                <a16:creationId xmlns:a16="http://schemas.microsoft.com/office/drawing/2014/main" id="{7E2CC65E-16BE-4B5C-95C9-773C42DF8F37}"/>
              </a:ext>
            </a:extLst>
          </p:cNvPr>
          <p:cNvPicPr>
            <a:picLocks noChangeAspect="1"/>
          </p:cNvPicPr>
          <p:nvPr/>
        </p:nvPicPr>
        <p:blipFill>
          <a:blip r:embed="rId4"/>
          <a:stretch>
            <a:fillRect/>
          </a:stretch>
        </p:blipFill>
        <p:spPr>
          <a:xfrm>
            <a:off x="7219133" y="3894455"/>
            <a:ext cx="941283" cy="860358"/>
          </a:xfrm>
          <a:prstGeom prst="rect">
            <a:avLst/>
          </a:prstGeom>
        </p:spPr>
      </p:pic>
      <p:pic>
        <p:nvPicPr>
          <p:cNvPr id="35" name="图片 34">
            <a:extLst>
              <a:ext uri="{FF2B5EF4-FFF2-40B4-BE49-F238E27FC236}">
                <a16:creationId xmlns:a16="http://schemas.microsoft.com/office/drawing/2014/main" id="{AAE17D9B-6C00-412A-A8D9-43F786949F72}"/>
              </a:ext>
            </a:extLst>
          </p:cNvPr>
          <p:cNvPicPr>
            <a:picLocks noChangeAspect="1"/>
          </p:cNvPicPr>
          <p:nvPr/>
        </p:nvPicPr>
        <p:blipFill>
          <a:blip r:embed="rId4"/>
          <a:stretch>
            <a:fillRect/>
          </a:stretch>
        </p:blipFill>
        <p:spPr>
          <a:xfrm>
            <a:off x="4491432" y="5340025"/>
            <a:ext cx="941283" cy="860358"/>
          </a:xfrm>
          <a:prstGeom prst="rect">
            <a:avLst/>
          </a:prstGeom>
        </p:spPr>
      </p:pic>
      <p:pic>
        <p:nvPicPr>
          <p:cNvPr id="36" name="图片 35">
            <a:extLst>
              <a:ext uri="{FF2B5EF4-FFF2-40B4-BE49-F238E27FC236}">
                <a16:creationId xmlns:a16="http://schemas.microsoft.com/office/drawing/2014/main" id="{0C8627B0-CF33-47F6-8924-AB5F84D66880}"/>
              </a:ext>
            </a:extLst>
          </p:cNvPr>
          <p:cNvPicPr>
            <a:picLocks noChangeAspect="1"/>
          </p:cNvPicPr>
          <p:nvPr/>
        </p:nvPicPr>
        <p:blipFill>
          <a:blip r:embed="rId4"/>
          <a:stretch>
            <a:fillRect/>
          </a:stretch>
        </p:blipFill>
        <p:spPr>
          <a:xfrm>
            <a:off x="7412544" y="5337382"/>
            <a:ext cx="941283" cy="860358"/>
          </a:xfrm>
          <a:prstGeom prst="rect">
            <a:avLst/>
          </a:prstGeom>
        </p:spPr>
      </p:pic>
    </p:spTree>
    <p:extLst>
      <p:ext uri="{BB962C8B-B14F-4D97-AF65-F5344CB8AC3E}">
        <p14:creationId xmlns:p14="http://schemas.microsoft.com/office/powerpoint/2010/main" val="1408002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52C01F-AD92-4D43-A935-A6D074353A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3" name="标题 2">
            <a:extLst>
              <a:ext uri="{FF2B5EF4-FFF2-40B4-BE49-F238E27FC236}">
                <a16:creationId xmlns:a16="http://schemas.microsoft.com/office/drawing/2014/main" id="{655F4007-06A4-49B8-8B26-1F2839B5A827}"/>
              </a:ext>
            </a:extLst>
          </p:cNvPr>
          <p:cNvSpPr>
            <a:spLocks noGrp="1"/>
          </p:cNvSpPr>
          <p:nvPr>
            <p:ph type="title"/>
          </p:nvPr>
        </p:nvSpPr>
        <p:spPr/>
        <p:txBody>
          <a:bodyPr/>
          <a:lstStyle/>
          <a:p>
            <a:r>
              <a:rPr lang="zh-CN" altLang="en-US" dirty="0"/>
              <a:t>多智能体强化学习</a:t>
            </a:r>
            <a:r>
              <a:rPr lang="en-US" altLang="zh-CN" dirty="0"/>
              <a:t>(Multi-agent RL)</a:t>
            </a:r>
            <a:endParaRPr lang="zh-CN" altLang="en-US" dirty="0"/>
          </a:p>
        </p:txBody>
      </p:sp>
      <p:sp>
        <p:nvSpPr>
          <p:cNvPr id="20" name="灯片编号占位符 3">
            <a:extLst>
              <a:ext uri="{FF2B5EF4-FFF2-40B4-BE49-F238E27FC236}">
                <a16:creationId xmlns:a16="http://schemas.microsoft.com/office/drawing/2014/main" id="{EA7EE1D9-8259-491E-9BAC-945E0CA95386}"/>
              </a:ext>
            </a:extLst>
          </p:cNvPr>
          <p:cNvSpPr txBox="1">
            <a:spLocks/>
          </p:cNvSpPr>
          <p:nvPr/>
        </p:nvSpPr>
        <p:spPr>
          <a:xfrm>
            <a:off x="6457949" y="6240464"/>
            <a:ext cx="2182416" cy="206381"/>
          </a:xfrm>
          <a:prstGeom prst="rect">
            <a:avLst/>
          </a:prstGeom>
        </p:spPr>
        <p:txBody>
          <a:bodyPr vert="horz" lIns="91440" tIns="45720" rIns="91440" bIns="45720" rtlCol="0" anchor="ctr"/>
          <a:lstStyle>
            <a:defPPr>
              <a:defRPr lang="zh-CN"/>
            </a:defPPr>
            <a:lvl1pPr marL="0" algn="r" defTabSz="914400" rtl="0" eaLnBrk="1" latinLnBrk="0" hangingPunct="1">
              <a:defRPr sz="1000" b="1" kern="1200">
                <a:solidFill>
                  <a:srgbClr val="17ABE3"/>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pic>
        <p:nvPicPr>
          <p:cNvPr id="38" name="图片 7">
            <a:extLst>
              <a:ext uri="{FF2B5EF4-FFF2-40B4-BE49-F238E27FC236}">
                <a16:creationId xmlns:a16="http://schemas.microsoft.com/office/drawing/2014/main" id="{AD725C9D-3872-483F-A419-80F54DBCC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828807"/>
            <a:ext cx="4289638" cy="3843516"/>
          </a:xfrm>
          <a:prstGeom prst="rect">
            <a:avLst/>
          </a:prstGeom>
        </p:spPr>
      </p:pic>
      <p:sp>
        <p:nvSpPr>
          <p:cNvPr id="4" name="文本框 3">
            <a:extLst>
              <a:ext uri="{FF2B5EF4-FFF2-40B4-BE49-F238E27FC236}">
                <a16:creationId xmlns:a16="http://schemas.microsoft.com/office/drawing/2014/main" id="{FC403A6A-A7D2-473D-800D-B75FF3C769A7}"/>
              </a:ext>
            </a:extLst>
          </p:cNvPr>
          <p:cNvSpPr txBox="1"/>
          <p:nvPr/>
        </p:nvSpPr>
        <p:spPr>
          <a:xfrm>
            <a:off x="1182775" y="5963089"/>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双智能体对抗与合作</a:t>
            </a:r>
          </a:p>
        </p:txBody>
      </p:sp>
      <p:sp>
        <p:nvSpPr>
          <p:cNvPr id="40" name="文本框 39">
            <a:extLst>
              <a:ext uri="{FF2B5EF4-FFF2-40B4-BE49-F238E27FC236}">
                <a16:creationId xmlns:a16="http://schemas.microsoft.com/office/drawing/2014/main" id="{7A4E2238-CA96-4724-BFD2-EED17AE20DBC}"/>
              </a:ext>
            </a:extLst>
          </p:cNvPr>
          <p:cNvSpPr txBox="1"/>
          <p:nvPr/>
        </p:nvSpPr>
        <p:spPr>
          <a:xfrm>
            <a:off x="5619177" y="5963089"/>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大规模智能体战斗模拟</a:t>
            </a:r>
          </a:p>
        </p:txBody>
      </p:sp>
      <p:pic>
        <p:nvPicPr>
          <p:cNvPr id="41" name="图片 40">
            <a:extLst>
              <a:ext uri="{FF2B5EF4-FFF2-40B4-BE49-F238E27FC236}">
                <a16:creationId xmlns:a16="http://schemas.microsoft.com/office/drawing/2014/main" id="{A3E00CFF-D2D3-4287-887E-739F94028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87" y="1728660"/>
            <a:ext cx="3839029" cy="1425925"/>
          </a:xfrm>
          <a:prstGeom prst="rect">
            <a:avLst/>
          </a:prstGeom>
        </p:spPr>
      </p:pic>
      <p:pic>
        <p:nvPicPr>
          <p:cNvPr id="42" name="图片 41">
            <a:extLst>
              <a:ext uri="{FF2B5EF4-FFF2-40B4-BE49-F238E27FC236}">
                <a16:creationId xmlns:a16="http://schemas.microsoft.com/office/drawing/2014/main" id="{6B8100B9-F5EE-4B59-AD8E-2EFEE4567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6849" y="3328853"/>
            <a:ext cx="2336537" cy="2343470"/>
          </a:xfrm>
          <a:prstGeom prst="rect">
            <a:avLst/>
          </a:prstGeom>
        </p:spPr>
      </p:pic>
      <p:sp>
        <p:nvSpPr>
          <p:cNvPr id="11" name="文本框 10">
            <a:extLst>
              <a:ext uri="{FF2B5EF4-FFF2-40B4-BE49-F238E27FC236}">
                <a16:creationId xmlns:a16="http://schemas.microsoft.com/office/drawing/2014/main" id="{C5668092-5F64-4C74-874F-1ABFCE43D899}"/>
              </a:ext>
            </a:extLst>
          </p:cNvPr>
          <p:cNvSpPr txBox="1"/>
          <p:nvPr/>
        </p:nvSpPr>
        <p:spPr>
          <a:xfrm>
            <a:off x="191530" y="6460492"/>
            <a:ext cx="8670108" cy="369332"/>
          </a:xfrm>
          <a:prstGeom prst="rect">
            <a:avLst/>
          </a:prstGeom>
          <a:noFill/>
        </p:spPr>
        <p:txBody>
          <a:bodyPr wrap="square">
            <a:spAutoFit/>
          </a:bodyPr>
          <a:lstStyle/>
          <a:p>
            <a:pPr algn="ctr"/>
            <a:r>
              <a:rPr lang="en-US" altLang="zh-CN" sz="900" dirty="0" err="1">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Leibo</a:t>
            </a:r>
            <a:r>
              <a:rPr lang="en-US" altLang="zh-CN" sz="900" dirty="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Joel Z., et al. Multi-agent Reinforcement Learning in Sequential Social Dilemmas. AAMAS 2017.</a:t>
            </a:r>
          </a:p>
          <a:p>
            <a:pPr algn="ctr"/>
            <a:r>
              <a:rPr lang="en-US" altLang="zh-CN" sz="900" dirty="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Lianmin Zheng, et al. </a:t>
            </a:r>
            <a:r>
              <a:rPr lang="en-US" altLang="zh-CN" sz="900" dirty="0" err="1">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Magent</a:t>
            </a:r>
            <a:r>
              <a:rPr lang="en-US" altLang="zh-CN" sz="900" dirty="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 many-agent reinforcement learning platform for artificial collective intelligence. NIPS17 &amp; AAAI18.</a:t>
            </a:r>
            <a:endParaRPr lang="zh-CN" altLang="en-US" sz="900" dirty="0">
              <a:solidFill>
                <a:srgbClr val="17ABE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530946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2A10262-039A-48FB-88F3-E0D3CA37255F}"/>
              </a:ext>
            </a:extLst>
          </p:cNvPr>
          <p:cNvSpPr>
            <a:spLocks noGrp="1"/>
          </p:cNvSpPr>
          <p:nvPr>
            <p:ph type="sldNum" sz="quarter" idx="12"/>
          </p:nvPr>
        </p:nvSpPr>
        <p:spPr/>
        <p:txBody>
          <a:bodyPr/>
          <a:lstStyle/>
          <a:p>
            <a:fld id="{5DD3DB80-B894-403A-B48E-6FDC1A72010E}" type="slidenum">
              <a:rPr lang="zh-CN" altLang="en-US" smtClean="0"/>
              <a:t>28</a:t>
            </a:fld>
            <a:endParaRPr lang="zh-CN" altLang="en-US" dirty="0"/>
          </a:p>
        </p:txBody>
      </p:sp>
      <p:sp>
        <p:nvSpPr>
          <p:cNvPr id="4" name="标题 3">
            <a:extLst>
              <a:ext uri="{FF2B5EF4-FFF2-40B4-BE49-F238E27FC236}">
                <a16:creationId xmlns:a16="http://schemas.microsoft.com/office/drawing/2014/main" id="{A1589736-95B9-45E6-AD2C-CF2567B05068}"/>
              </a:ext>
            </a:extLst>
          </p:cNvPr>
          <p:cNvSpPr>
            <a:spLocks noGrp="1"/>
          </p:cNvSpPr>
          <p:nvPr>
            <p:ph type="title"/>
          </p:nvPr>
        </p:nvSpPr>
        <p:spPr/>
        <p:txBody>
          <a:bodyPr/>
          <a:lstStyle/>
          <a:p>
            <a:r>
              <a:rPr lang="zh-CN" altLang="en-US" dirty="0"/>
              <a:t>强化学习的落地场景</a:t>
            </a:r>
          </a:p>
        </p:txBody>
      </p:sp>
      <p:sp>
        <p:nvSpPr>
          <p:cNvPr id="5" name="内容占位符 4">
            <a:extLst>
              <a:ext uri="{FF2B5EF4-FFF2-40B4-BE49-F238E27FC236}">
                <a16:creationId xmlns:a16="http://schemas.microsoft.com/office/drawing/2014/main" id="{549D3D9A-86A9-48C1-B42A-C161451D5884}"/>
              </a:ext>
            </a:extLst>
          </p:cNvPr>
          <p:cNvSpPr>
            <a:spLocks noGrp="1"/>
          </p:cNvSpPr>
          <p:nvPr>
            <p:ph sz="quarter" idx="13"/>
          </p:nvPr>
        </p:nvSpPr>
        <p:spPr>
          <a:xfrm>
            <a:off x="694464" y="1473200"/>
            <a:ext cx="3050222" cy="4664075"/>
          </a:xfrm>
        </p:spPr>
        <p:txBody>
          <a:bodyPr>
            <a:normAutofit fontScale="92500" lnSpcReduction="10000"/>
          </a:bodyPr>
          <a:lstStyle/>
          <a:p>
            <a:r>
              <a:rPr lang="zh-CN" altLang="en-US" sz="2400" dirty="0"/>
              <a:t>无人驾驶</a:t>
            </a:r>
            <a:endParaRPr lang="en-US" altLang="zh-CN" sz="2400" dirty="0"/>
          </a:p>
          <a:p>
            <a:r>
              <a:rPr lang="zh-CN" altLang="en-US" sz="2400" dirty="0"/>
              <a:t>游戏</a:t>
            </a:r>
            <a:r>
              <a:rPr lang="en-US" altLang="zh-CN" sz="2400" dirty="0"/>
              <a:t>AI</a:t>
            </a:r>
          </a:p>
          <a:p>
            <a:r>
              <a:rPr lang="zh-CN" altLang="en-US" sz="2400" dirty="0"/>
              <a:t>交通灯调度</a:t>
            </a:r>
            <a:endParaRPr lang="en-US" altLang="zh-CN" sz="2400" dirty="0"/>
          </a:p>
          <a:p>
            <a:r>
              <a:rPr lang="zh-CN" altLang="en-US" sz="2400" dirty="0"/>
              <a:t>网约车派单</a:t>
            </a:r>
            <a:endParaRPr lang="en-US" altLang="zh-CN" sz="2400" dirty="0"/>
          </a:p>
          <a:p>
            <a:r>
              <a:rPr lang="zh-CN" altLang="en-US" sz="2400" dirty="0"/>
              <a:t>组合优化</a:t>
            </a:r>
            <a:endParaRPr lang="en-US" altLang="zh-CN" sz="2400" dirty="0"/>
          </a:p>
          <a:p>
            <a:r>
              <a:rPr lang="zh-CN" altLang="en-US" sz="2400" dirty="0"/>
              <a:t>推荐搜索系统</a:t>
            </a:r>
            <a:endParaRPr lang="en-US" altLang="zh-CN" sz="2400" dirty="0"/>
          </a:p>
          <a:p>
            <a:r>
              <a:rPr lang="zh-CN" altLang="en-US" sz="2400" dirty="0"/>
              <a:t>数据中心节能优化</a:t>
            </a:r>
            <a:endParaRPr lang="en-US" altLang="zh-CN" sz="2400" dirty="0"/>
          </a:p>
          <a:p>
            <a:r>
              <a:rPr lang="zh-CN" altLang="en-US" sz="2400" dirty="0"/>
              <a:t>对话系统</a:t>
            </a:r>
            <a:endParaRPr lang="en-US" altLang="zh-CN" sz="2400" dirty="0"/>
          </a:p>
          <a:p>
            <a:r>
              <a:rPr lang="zh-CN" altLang="en-US" sz="2400" dirty="0"/>
              <a:t>机器人控制</a:t>
            </a:r>
            <a:endParaRPr lang="en-US" altLang="zh-CN" sz="2400" dirty="0"/>
          </a:p>
          <a:p>
            <a:r>
              <a:rPr lang="zh-CN" altLang="en-US" sz="2400" dirty="0"/>
              <a:t>路由选路</a:t>
            </a:r>
            <a:endParaRPr lang="en-US" altLang="zh-CN" sz="2400" dirty="0"/>
          </a:p>
          <a:p>
            <a:r>
              <a:rPr lang="zh-CN" altLang="en-US" sz="2400" dirty="0"/>
              <a:t>工业互联网场景</a:t>
            </a:r>
            <a:endParaRPr lang="en-US" altLang="zh-CN" sz="2400" dirty="0"/>
          </a:p>
          <a:p>
            <a:r>
              <a:rPr lang="en-US" altLang="zh-CN" sz="2400" dirty="0"/>
              <a:t>…</a:t>
            </a:r>
            <a:endParaRPr lang="zh-CN" altLang="en-US" sz="2400" dirty="0"/>
          </a:p>
        </p:txBody>
      </p:sp>
      <p:pic>
        <p:nvPicPr>
          <p:cNvPr id="7" name="图片 6">
            <a:extLst>
              <a:ext uri="{FF2B5EF4-FFF2-40B4-BE49-F238E27FC236}">
                <a16:creationId xmlns:a16="http://schemas.microsoft.com/office/drawing/2014/main" id="{B4812916-C08B-40B1-8A03-791045B3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879" y="1427122"/>
            <a:ext cx="4426857" cy="4426857"/>
          </a:xfrm>
          <a:prstGeom prst="rect">
            <a:avLst/>
          </a:prstGeom>
        </p:spPr>
      </p:pic>
    </p:spTree>
    <p:extLst>
      <p:ext uri="{BB962C8B-B14F-4D97-AF65-F5344CB8AC3E}">
        <p14:creationId xmlns:p14="http://schemas.microsoft.com/office/powerpoint/2010/main" val="15586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29</a:t>
            </a:fld>
            <a:endParaRPr lang="zh-CN" altLang="en-US" dirty="0"/>
          </a:p>
        </p:txBody>
      </p:sp>
      <p:sp>
        <p:nvSpPr>
          <p:cNvPr id="2" name="标题 1"/>
          <p:cNvSpPr>
            <a:spLocks noGrp="1"/>
          </p:cNvSpPr>
          <p:nvPr>
            <p:ph type="title"/>
          </p:nvPr>
        </p:nvSpPr>
        <p:spPr>
          <a:xfrm>
            <a:off x="681738" y="411155"/>
            <a:ext cx="8137922" cy="617545"/>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总结强化</a:t>
            </a:r>
            <a:r>
              <a:rPr lang="zh-CN" altLang="en-US" dirty="0"/>
              <a:t>学习技术发展与落地挑战</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文本占位符 3"/>
          <p:cNvSpPr txBox="1"/>
          <p:nvPr/>
        </p:nvSpPr>
        <p:spPr>
          <a:xfrm>
            <a:off x="502284" y="1309181"/>
            <a:ext cx="2439699" cy="435610"/>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强化学习做什么</a:t>
            </a:r>
          </a:p>
        </p:txBody>
      </p:sp>
      <p:sp>
        <p:nvSpPr>
          <p:cNvPr id="8" name="内容占位符 2"/>
          <p:cNvSpPr txBox="1"/>
          <p:nvPr/>
        </p:nvSpPr>
        <p:spPr>
          <a:xfrm>
            <a:off x="502285" y="1873063"/>
            <a:ext cx="8138160" cy="88695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序列型决策任务</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让</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做完一切事情，而不仅仅是一个辅助的角色</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占位符 3"/>
          <p:cNvSpPr txBox="1"/>
          <p:nvPr/>
        </p:nvSpPr>
        <p:spPr>
          <a:xfrm>
            <a:off x="517525" y="2888285"/>
            <a:ext cx="2798882" cy="435610"/>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强化学习的技术发展</a:t>
            </a:r>
          </a:p>
        </p:txBody>
      </p:sp>
      <p:sp>
        <p:nvSpPr>
          <p:cNvPr id="7" name="内容占位符 2"/>
          <p:cNvSpPr txBox="1"/>
          <p:nvPr/>
        </p:nvSpPr>
        <p:spPr>
          <a:xfrm>
            <a:off x="496541" y="3468914"/>
            <a:ext cx="8138160" cy="120800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2013</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月的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NIPS workshop</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论文开启了深度强化学习时代</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目前深度强化学习方法已经可以解决部分序列决策任务，但距离真正普及还有很长的路要走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文本占位符 3">
            <a:extLst>
              <a:ext uri="{FF2B5EF4-FFF2-40B4-BE49-F238E27FC236}">
                <a16:creationId xmlns:a16="http://schemas.microsoft.com/office/drawing/2014/main" id="{9EA3AFC4-7A11-410B-A24B-089F72B753AC}"/>
              </a:ext>
            </a:extLst>
          </p:cNvPr>
          <p:cNvSpPr txBox="1"/>
          <p:nvPr/>
        </p:nvSpPr>
        <p:spPr>
          <a:xfrm>
            <a:off x="535417" y="4752192"/>
            <a:ext cx="2780990" cy="435610"/>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强化学习的落地挑战</a:t>
            </a:r>
          </a:p>
        </p:txBody>
      </p:sp>
      <p:sp>
        <p:nvSpPr>
          <p:cNvPr id="11" name="内容占位符 2">
            <a:extLst>
              <a:ext uri="{FF2B5EF4-FFF2-40B4-BE49-F238E27FC236}">
                <a16:creationId xmlns:a16="http://schemas.microsoft.com/office/drawing/2014/main" id="{E3ECAF12-9458-43FD-9D41-6C35122534B7}"/>
              </a:ext>
            </a:extLst>
          </p:cNvPr>
          <p:cNvSpPr txBox="1"/>
          <p:nvPr/>
        </p:nvSpPr>
        <p:spPr>
          <a:xfrm>
            <a:off x="508913" y="5263070"/>
            <a:ext cx="8138160" cy="137903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anose="05000000000000000000" pitchFamily="2" charset="2"/>
              <a:buChar char="p"/>
              <a:defRPr sz="20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决策权力交给</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，人对</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AI</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有更高的要求</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强化学习技术人才短缺，决策场景千变万化，并不统一</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当前强化学习算法对数据和算力的极大需求</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ustDataLst>
      <p:tags r:id="rId1"/>
    </p:custDataLst>
    <p:extLst>
      <p:ext uri="{BB962C8B-B14F-4D97-AF65-F5344CB8AC3E}">
        <p14:creationId xmlns:p14="http://schemas.microsoft.com/office/powerpoint/2010/main" val="3295553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17C463C0-0330-452F-BB71-44A1A9B6A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909" y="1439369"/>
            <a:ext cx="2552700" cy="17907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两种人工智能任务类型</a:t>
            </a:r>
          </a:p>
        </p:txBody>
      </p:sp>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4621100" cy="512741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预测型任务</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根据数据预测所需输出（</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有监督学习</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生成数据实例（</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无监督学习</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决策型任务</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在动态环境中采取行动（</a:t>
            </a:r>
            <a:r>
              <a:rPr kumimoji="0" lang="zh-CN" altLang="en-US" sz="1800" b="0" i="0" u="none" strike="noStrike" kern="1200" cap="none" spc="0" normalizeH="0" baseline="0" noProof="0" dirty="0">
                <a:ln>
                  <a:noFill/>
                </a:ln>
                <a:solidFill>
                  <a:srgbClr val="29AAF5"/>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转变到新的状态</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获得即时奖励</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随着时间的推移最大化累计奖励</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1143000" marR="0" lvl="2"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Learning from interaction in a trial-and-error manner</a:t>
            </a:r>
          </a:p>
        </p:txBody>
      </p:sp>
      <p:pic>
        <p:nvPicPr>
          <p:cNvPr id="9" name="图片 8">
            <a:extLst>
              <a:ext uri="{FF2B5EF4-FFF2-40B4-BE49-F238E27FC236}">
                <a16:creationId xmlns:a16="http://schemas.microsoft.com/office/drawing/2014/main" id="{B8CF99F6-7860-4AE6-B447-650A0B30824D}"/>
              </a:ext>
            </a:extLst>
          </p:cNvPr>
          <p:cNvPicPr>
            <a:picLocks noChangeAspect="1"/>
          </p:cNvPicPr>
          <p:nvPr/>
        </p:nvPicPr>
        <p:blipFill>
          <a:blip r:embed="rId3"/>
          <a:stretch>
            <a:fillRect/>
          </a:stretch>
        </p:blipFill>
        <p:spPr>
          <a:xfrm>
            <a:off x="5959369" y="4025172"/>
            <a:ext cx="2552700" cy="1794779"/>
          </a:xfrm>
          <a:prstGeom prst="rect">
            <a:avLst/>
          </a:prstGeom>
        </p:spPr>
      </p:pic>
      <p:sp>
        <p:nvSpPr>
          <p:cNvPr id="10" name="箭头: 右 9">
            <a:extLst>
              <a:ext uri="{FF2B5EF4-FFF2-40B4-BE49-F238E27FC236}">
                <a16:creationId xmlns:a16="http://schemas.microsoft.com/office/drawing/2014/main" id="{28A71D21-DFFE-454D-8CF7-2644D09B189C}"/>
              </a:ext>
            </a:extLst>
          </p:cNvPr>
          <p:cNvSpPr/>
          <p:nvPr/>
        </p:nvSpPr>
        <p:spPr>
          <a:xfrm rot="5400000">
            <a:off x="6925456" y="3492708"/>
            <a:ext cx="546204" cy="2705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426046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30</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a:xfrm>
            <a:off x="2546957" y="2818892"/>
            <a:ext cx="3606098" cy="1220215"/>
          </a:xfrm>
        </p:spPr>
        <p:txBody>
          <a:bodyPr>
            <a:normAutofit/>
          </a:bodyPr>
          <a:lstStyle/>
          <a:p>
            <a:r>
              <a:rPr kumimoji="1" lang="zh-CN" altLang="en-US" dirty="0"/>
              <a:t>探索与利用</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305865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序列决策任务中的一个基本问题</a:t>
            </a:r>
            <a:endParaRPr lang="en-US" dirty="0"/>
          </a:p>
        </p:txBody>
      </p:sp>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2" y="1474485"/>
            <a:ext cx="8137922" cy="17208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基于目前策略获取已知最优收益还是尝试不同的决策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Exploitation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执行能够获得已知最优收益的决策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Exploration</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尝试更多可能的决策，不一定会是最优收益</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2" name="图片 1">
            <a:extLst>
              <a:ext uri="{FF2B5EF4-FFF2-40B4-BE49-F238E27FC236}">
                <a16:creationId xmlns:a16="http://schemas.microsoft.com/office/drawing/2014/main" id="{87369DE8-FE54-F6E5-3C50-A5AF4DCC336F}"/>
              </a:ext>
            </a:extLst>
          </p:cNvPr>
          <p:cNvPicPr>
            <a:picLocks noChangeAspect="1"/>
          </p:cNvPicPr>
          <p:nvPr/>
        </p:nvPicPr>
        <p:blipFill>
          <a:blip r:embed="rId3"/>
          <a:stretch>
            <a:fillRect/>
          </a:stretch>
        </p:blipFill>
        <p:spPr>
          <a:xfrm>
            <a:off x="1367125" y="2648478"/>
            <a:ext cx="5883157" cy="3507145"/>
          </a:xfrm>
          <a:prstGeom prst="rect">
            <a:avLst/>
          </a:prstGeom>
        </p:spPr>
      </p:pic>
    </p:spTree>
    <p:custDataLst>
      <p:tags r:id="rId1"/>
    </p:custDataLst>
    <p:extLst>
      <p:ext uri="{BB962C8B-B14F-4D97-AF65-F5344CB8AC3E}">
        <p14:creationId xmlns:p14="http://schemas.microsoft.com/office/powerpoint/2010/main" val="57418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21C0E7-7491-4E2C-8350-EC8415EBB79D}"/>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dirty="0"/>
          </a:p>
        </p:txBody>
      </p:sp>
      <p:sp>
        <p:nvSpPr>
          <p:cNvPr id="4" name="标题 3">
            <a:extLst>
              <a:ext uri="{FF2B5EF4-FFF2-40B4-BE49-F238E27FC236}">
                <a16:creationId xmlns:a16="http://schemas.microsoft.com/office/drawing/2014/main" id="{6E52140B-2E7E-4CE8-94BE-D4BB09C25C53}"/>
              </a:ext>
            </a:extLst>
          </p:cNvPr>
          <p:cNvSpPr>
            <a:spLocks noGrp="1"/>
          </p:cNvSpPr>
          <p:nvPr>
            <p:ph type="title"/>
          </p:nvPr>
        </p:nvSpPr>
        <p:spPr>
          <a:xfrm>
            <a:off x="668762" y="-3487"/>
            <a:ext cx="8137922" cy="1028699"/>
          </a:xfrm>
        </p:spPr>
        <p:txBody>
          <a:bodyPr/>
          <a:lstStyle/>
          <a:p>
            <a:r>
              <a:rPr lang="zh-CN" altLang="en-US" dirty="0"/>
              <a:t>序列决策任务中的一个基本问题</a:t>
            </a:r>
            <a:endParaRPr lang="en-US" dirty="0"/>
          </a:p>
        </p:txBody>
      </p:sp>
      <p:sp>
        <p:nvSpPr>
          <p:cNvPr id="14" name="内容占位符 2">
            <a:extLst>
              <a:ext uri="{FF2B5EF4-FFF2-40B4-BE49-F238E27FC236}">
                <a16:creationId xmlns:a16="http://schemas.microsoft.com/office/drawing/2014/main" id="{119CDEC2-EBA6-4146-9447-81CD910F610E}"/>
              </a:ext>
            </a:extLst>
          </p:cNvPr>
          <p:cNvSpPr txBox="1">
            <a:spLocks/>
          </p:cNvSpPr>
          <p:nvPr/>
        </p:nvSpPr>
        <p:spPr>
          <a:xfrm>
            <a:off x="502442" y="1474485"/>
            <a:ext cx="8137922" cy="125795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基于目前策略获取已知最优收益还是尝试不同的决策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Exploitation</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执行能够获得已知最优收益的决策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Exploration</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尝试更多可能的决策，不一定会是最优收益</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34" name="组合 33">
            <a:extLst>
              <a:ext uri="{FF2B5EF4-FFF2-40B4-BE49-F238E27FC236}">
                <a16:creationId xmlns:a16="http://schemas.microsoft.com/office/drawing/2014/main" id="{385DE4FE-AA60-4CDA-AB64-5FC7A075AB9D}"/>
              </a:ext>
            </a:extLst>
          </p:cNvPr>
          <p:cNvGrpSpPr/>
          <p:nvPr/>
        </p:nvGrpSpPr>
        <p:grpSpPr>
          <a:xfrm>
            <a:off x="968671" y="4310254"/>
            <a:ext cx="6650771" cy="312971"/>
            <a:chOff x="968671" y="4676014"/>
            <a:chExt cx="6650771" cy="312971"/>
          </a:xfrm>
        </p:grpSpPr>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ED24C86-923C-40B8-99C3-4A4D3BCCCC72}"/>
                    </a:ext>
                  </a:extLst>
                </p:cNvPr>
                <p:cNvSpPr txBox="1"/>
                <p:nvPr/>
              </p:nvSpPr>
              <p:spPr>
                <a:xfrm>
                  <a:off x="968671" y="4676014"/>
                  <a:ext cx="3783920" cy="312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𝑡</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ℰ</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𝜋</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𝑖</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ℰ</m:t>
                                </m:r>
                              </m:e>
                              <m:sub>
                                <m:r>
                                  <a:rPr lang="en-US" i="1">
                                    <a:latin typeface="Cambria Math" panose="02040503050406030204" pitchFamily="18" charset="0"/>
                                  </a:rPr>
                                  <m:t>𝑡</m:t>
                                </m:r>
                                <m:r>
                                  <a:rPr lang="en-US" i="1">
                                    <a:latin typeface="Cambria Math" panose="02040503050406030204" pitchFamily="18" charset="0"/>
                                  </a:rPr>
                                  <m:t>+1</m:t>
                                </m:r>
                              </m:sub>
                            </m:sSub>
                          </m:e>
                        </m:d>
                      </m:oMath>
                    </m:oMathPara>
                  </a14:m>
                  <a:endParaRPr lang="en-US" dirty="0"/>
                </a:p>
              </p:txBody>
            </p:sp>
          </mc:Choice>
          <mc:Fallback xmlns="">
            <p:sp>
              <p:nvSpPr>
                <p:cNvPr id="25" name="文本框 24">
                  <a:extLst>
                    <a:ext uri="{FF2B5EF4-FFF2-40B4-BE49-F238E27FC236}">
                      <a16:creationId xmlns:a16="http://schemas.microsoft.com/office/drawing/2014/main" id="{EED24C86-923C-40B8-99C3-4A4D3BCCCC72}"/>
                    </a:ext>
                  </a:extLst>
                </p:cNvPr>
                <p:cNvSpPr txBox="1">
                  <a:spLocks noRot="1" noChangeAspect="1" noMove="1" noResize="1" noEditPoints="1" noAdjustHandles="1" noChangeArrowheads="1" noChangeShapeType="1" noTextEdit="1"/>
                </p:cNvSpPr>
                <p:nvPr/>
              </p:nvSpPr>
              <p:spPr>
                <a:xfrm>
                  <a:off x="968671" y="4676014"/>
                  <a:ext cx="3783920" cy="312971"/>
                </a:xfrm>
                <a:prstGeom prst="rect">
                  <a:avLst/>
                </a:prstGeom>
                <a:blipFill>
                  <a:blip r:embed="rId5"/>
                  <a:stretch>
                    <a:fillRect l="-805"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EADCFA4-48F0-4A83-ADC7-FC41B585E325}"/>
                    </a:ext>
                  </a:extLst>
                </p:cNvPr>
                <p:cNvSpPr txBox="1"/>
                <p:nvPr/>
              </p:nvSpPr>
              <p:spPr>
                <a:xfrm>
                  <a:off x="5108434" y="4676720"/>
                  <a:ext cx="2511008" cy="31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𝑒</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𝑚</m:t>
                            </m:r>
                          </m:e>
                        </m:d>
                      </m:oMath>
                    </m:oMathPara>
                  </a14:m>
                  <a:endParaRPr lang="en-US"/>
                </a:p>
              </p:txBody>
            </p:sp>
          </mc:Choice>
          <mc:Fallback xmlns="">
            <p:sp>
              <p:nvSpPr>
                <p:cNvPr id="27" name="文本框 26">
                  <a:extLst>
                    <a:ext uri="{FF2B5EF4-FFF2-40B4-BE49-F238E27FC236}">
                      <a16:creationId xmlns:a16="http://schemas.microsoft.com/office/drawing/2014/main" id="{6EADCFA4-48F0-4A83-ADC7-FC41B585E325}"/>
                    </a:ext>
                  </a:extLst>
                </p:cNvPr>
                <p:cNvSpPr txBox="1">
                  <a:spLocks noRot="1" noChangeAspect="1" noMove="1" noResize="1" noEditPoints="1" noAdjustHandles="1" noChangeArrowheads="1" noChangeShapeType="1" noTextEdit="1"/>
                </p:cNvSpPr>
                <p:nvPr/>
              </p:nvSpPr>
              <p:spPr>
                <a:xfrm>
                  <a:off x="5108434" y="4676720"/>
                  <a:ext cx="2511008" cy="312265"/>
                </a:xfrm>
                <a:prstGeom prst="rect">
                  <a:avLst/>
                </a:prstGeom>
                <a:blipFill>
                  <a:blip r:embed="rId6"/>
                  <a:stretch>
                    <a:fillRect l="-728" b="-13725"/>
                  </a:stretch>
                </a:blipFill>
              </p:spPr>
              <p:txBody>
                <a:bodyPr/>
                <a:lstStyle/>
                <a:p>
                  <a:r>
                    <a:rPr lang="en-US">
                      <a:noFill/>
                    </a:rPr>
                    <a:t> </a:t>
                  </a:r>
                </a:p>
              </p:txBody>
            </p:sp>
          </mc:Fallback>
        </mc:AlternateContent>
      </p:grpSp>
      <p:grpSp>
        <p:nvGrpSpPr>
          <p:cNvPr id="33" name="组合 32">
            <a:extLst>
              <a:ext uri="{FF2B5EF4-FFF2-40B4-BE49-F238E27FC236}">
                <a16:creationId xmlns:a16="http://schemas.microsoft.com/office/drawing/2014/main" id="{EE02107E-FD3C-47FD-A889-BB6F0E0F3013}"/>
              </a:ext>
            </a:extLst>
          </p:cNvPr>
          <p:cNvGrpSpPr/>
          <p:nvPr/>
        </p:nvGrpSpPr>
        <p:grpSpPr>
          <a:xfrm>
            <a:off x="983285" y="3139293"/>
            <a:ext cx="7657079" cy="596702"/>
            <a:chOff x="983285" y="3505053"/>
            <a:chExt cx="7657079" cy="596702"/>
          </a:xfrm>
        </p:grpSpPr>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9C8074E-96D2-4B96-A1CB-273E16D3BA17}"/>
                    </a:ext>
                  </a:extLst>
                </p:cNvPr>
                <p:cNvSpPr txBox="1"/>
                <p:nvPr/>
              </p:nvSpPr>
              <p:spPr>
                <a:xfrm>
                  <a:off x="983285" y="3750113"/>
                  <a:ext cx="2266774" cy="311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ℰ</m:t>
                            </m:r>
                          </m:e>
                          <m:sub>
                            <m:r>
                              <a:rPr lang="en-US" b="0" i="1" smtClean="0">
                                <a:latin typeface="Cambria Math" panose="02040503050406030204" pitchFamily="18" charset="0"/>
                              </a:rPr>
                              <m:t>𝑡</m:t>
                            </m:r>
                          </m:sub>
                        </m:sSub>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𝜋</m:t>
                                </m:r>
                              </m:e>
                              <m:sub>
                                <m:r>
                                  <a:rPr lang="en-US" i="1">
                                    <a:latin typeface="Cambria Math" panose="02040503050406030204" pitchFamily="18" charset="0"/>
                                  </a:rPr>
                                  <m:t>𝑡</m:t>
                                </m:r>
                              </m:sub>
                              <m:sup>
                                <m:r>
                                  <a:rPr lang="en-US" i="1">
                                    <a:latin typeface="Cambria Math" panose="02040503050406030204" pitchFamily="18" charset="0"/>
                                  </a:rPr>
                                  <m:t>𝑖</m:t>
                                </m:r>
                              </m:sup>
                            </m:sSub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𝑛</m:t>
                            </m:r>
                          </m:e>
                        </m:d>
                      </m:oMath>
                    </m:oMathPara>
                  </a14:m>
                  <a:endParaRPr lang="en-US">
                    <a:ea typeface="阿里巴巴普惠体 R" panose="00020600040101010101"/>
                  </a:endParaRPr>
                </a:p>
              </p:txBody>
            </p:sp>
          </mc:Choice>
          <mc:Fallback xmlns="">
            <p:sp>
              <p:nvSpPr>
                <p:cNvPr id="20" name="文本框 19">
                  <a:extLst>
                    <a:ext uri="{FF2B5EF4-FFF2-40B4-BE49-F238E27FC236}">
                      <a16:creationId xmlns:a16="http://schemas.microsoft.com/office/drawing/2014/main" id="{C9C8074E-96D2-4B96-A1CB-273E16D3BA17}"/>
                    </a:ext>
                  </a:extLst>
                </p:cNvPr>
                <p:cNvSpPr txBox="1">
                  <a:spLocks noRot="1" noChangeAspect="1" noMove="1" noResize="1" noEditPoints="1" noAdjustHandles="1" noChangeArrowheads="1" noChangeShapeType="1" noTextEdit="1"/>
                </p:cNvSpPr>
                <p:nvPr/>
              </p:nvSpPr>
              <p:spPr>
                <a:xfrm>
                  <a:off x="983285" y="3750113"/>
                  <a:ext cx="2266774" cy="311304"/>
                </a:xfrm>
                <a:prstGeom prst="rect">
                  <a:avLst/>
                </a:prstGeom>
                <a:blipFill>
                  <a:blip r:embed="rId7"/>
                  <a:stretch>
                    <a:fillRect l="-1613"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2DCFE0B-8D6B-487D-9CEC-719029D7B25C}"/>
                    </a:ext>
                  </a:extLst>
                </p:cNvPr>
                <p:cNvSpPr txBox="1"/>
                <p:nvPr/>
              </p:nvSpPr>
              <p:spPr>
                <a:xfrm>
                  <a:off x="4206458" y="3689719"/>
                  <a:ext cx="4433906" cy="412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ℰ</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𝜋</m:t>
                                </m:r>
                              </m:e>
                              <m:sub>
                                <m:r>
                                  <a:rPr lang="en-US" i="1">
                                    <a:latin typeface="Cambria Math" panose="02040503050406030204" pitchFamily="18" charset="0"/>
                                  </a:rPr>
                                  <m:t>𝑡</m:t>
                                </m:r>
                              </m:sub>
                              <m:sup>
                                <m:r>
                                  <a:rPr lang="en-US" i="1">
                                    <a:latin typeface="Cambria Math" panose="02040503050406030204" pitchFamily="18" charset="0"/>
                                  </a:rPr>
                                  <m:t>𝑖</m:t>
                                </m:r>
                              </m:sup>
                            </m:sSub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𝑛</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a:rPr lang="en-US" b="0" i="1" smtClean="0">
                                    <a:latin typeface="Cambria Math" panose="02040503050406030204" pitchFamily="18" charset="0"/>
                                  </a:rPr>
                                  <m:t>𝑒</m:t>
                                </m:r>
                              </m:sub>
                              <m:sup>
                                <m:r>
                                  <a:rPr lang="en-US" b="0" i="1" smtClean="0">
                                    <a:latin typeface="Cambria Math" panose="02040503050406030204" pitchFamily="18" charset="0"/>
                                  </a:rPr>
                                  <m:t>𝑗</m:t>
                                </m:r>
                              </m:sup>
                            </m:sSub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𝑚</m:t>
                            </m:r>
                          </m:e>
                        </m:d>
                      </m:oMath>
                    </m:oMathPara>
                  </a14:m>
                  <a:endParaRPr lang="en-US">
                    <a:ea typeface="阿里巴巴普惠体 R" panose="00020600040101010101"/>
                  </a:endParaRPr>
                </a:p>
              </p:txBody>
            </p:sp>
          </mc:Choice>
          <mc:Fallback xmlns="">
            <p:sp>
              <p:nvSpPr>
                <p:cNvPr id="24" name="文本框 23">
                  <a:extLst>
                    <a:ext uri="{FF2B5EF4-FFF2-40B4-BE49-F238E27FC236}">
                      <a16:creationId xmlns:a16="http://schemas.microsoft.com/office/drawing/2014/main" id="{52DCFE0B-8D6B-487D-9CEC-719029D7B25C}"/>
                    </a:ext>
                  </a:extLst>
                </p:cNvPr>
                <p:cNvSpPr txBox="1">
                  <a:spLocks noRot="1" noChangeAspect="1" noMove="1" noResize="1" noEditPoints="1" noAdjustHandles="1" noChangeArrowheads="1" noChangeShapeType="1" noTextEdit="1"/>
                </p:cNvSpPr>
                <p:nvPr/>
              </p:nvSpPr>
              <p:spPr>
                <a:xfrm>
                  <a:off x="4206458" y="3689719"/>
                  <a:ext cx="4433906" cy="412036"/>
                </a:xfrm>
                <a:prstGeom prst="rect">
                  <a:avLst/>
                </a:prstGeom>
                <a:blipFill>
                  <a:blip r:embed="rId8"/>
                  <a:stretch>
                    <a:fillRect l="-550" b="-7353"/>
                  </a:stretch>
                </a:blipFill>
              </p:spPr>
              <p:txBody>
                <a:bodyPr/>
                <a:lstStyle/>
                <a:p>
                  <a:r>
                    <a:rPr lang="en-US">
                      <a:noFill/>
                    </a:rPr>
                    <a:t> </a:t>
                  </a:r>
                </a:p>
              </p:txBody>
            </p:sp>
          </mc:Fallback>
        </mc:AlternateContent>
        <p:cxnSp>
          <p:nvCxnSpPr>
            <p:cNvPr id="29" name="直接箭头连接符 28">
              <a:extLst>
                <a:ext uri="{FF2B5EF4-FFF2-40B4-BE49-F238E27FC236}">
                  <a16:creationId xmlns:a16="http://schemas.microsoft.com/office/drawing/2014/main" id="{9DD96829-ABA5-4215-B511-130A0D430A80}"/>
                </a:ext>
              </a:extLst>
            </p:cNvPr>
            <p:cNvCxnSpPr>
              <a:stCxn id="20" idx="3"/>
              <a:endCxn id="24" idx="1"/>
            </p:cNvCxnSpPr>
            <p:nvPr/>
          </p:nvCxnSpPr>
          <p:spPr>
            <a:xfrm flipV="1">
              <a:off x="3250059" y="3895737"/>
              <a:ext cx="956399" cy="10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99E3D14-8917-49A9-B33F-B9217BF6110D}"/>
                </a:ext>
              </a:extLst>
            </p:cNvPr>
            <p:cNvSpPr txBox="1"/>
            <p:nvPr/>
          </p:nvSpPr>
          <p:spPr>
            <a:xfrm>
              <a:off x="3405093" y="3505053"/>
              <a:ext cx="646331" cy="369332"/>
            </a:xfrm>
            <a:prstGeom prst="rect">
              <a:avLst/>
            </a:prstGeom>
            <a:noFill/>
          </p:spPr>
          <p:txBody>
            <a:bodyPr wrap="none" rtlCol="0">
              <a:spAutoFit/>
            </a:bodyPr>
            <a:lstStyle/>
            <a:p>
              <a:r>
                <a:rPr lang="zh-CN" altLang="en-US">
                  <a:ea typeface="阿里巴巴普惠体 R" panose="00020600040101010101"/>
                </a:rPr>
                <a:t>探索</a:t>
              </a:r>
              <a:endParaRPr lang="en-US">
                <a:ea typeface="阿里巴巴普惠体 R" panose="00020600040101010101"/>
              </a:endParaRPr>
            </a:p>
          </p:txBody>
        </p:sp>
      </p:grpSp>
      <p:sp>
        <p:nvSpPr>
          <p:cNvPr id="31" name="文本框 30">
            <a:extLst>
              <a:ext uri="{FF2B5EF4-FFF2-40B4-BE49-F238E27FC236}">
                <a16:creationId xmlns:a16="http://schemas.microsoft.com/office/drawing/2014/main" id="{47C28C29-D2D2-4677-9407-420EF00C11B2}"/>
              </a:ext>
            </a:extLst>
          </p:cNvPr>
          <p:cNvSpPr txBox="1"/>
          <p:nvPr/>
        </p:nvSpPr>
        <p:spPr>
          <a:xfrm>
            <a:off x="968671" y="5053156"/>
            <a:ext cx="2954655" cy="369332"/>
          </a:xfrm>
          <a:prstGeom prst="rect">
            <a:avLst/>
          </a:prstGeom>
          <a:noFill/>
        </p:spPr>
        <p:txBody>
          <a:bodyPr wrap="none" rtlCol="0">
            <a:spAutoFit/>
          </a:bodyPr>
          <a:lstStyle/>
          <a:p>
            <a:r>
              <a:rPr lang="zh-CN" altLang="en-US" b="1">
                <a:solidFill>
                  <a:schemeClr val="accent1"/>
                </a:solidFill>
                <a:ea typeface="阿里巴巴普惠体 R" panose="00020600040101010101"/>
              </a:rPr>
              <a:t>探索</a:t>
            </a:r>
            <a:r>
              <a:rPr lang="zh-CN" altLang="en-US">
                <a:ea typeface="阿里巴巴普惠体 R" panose="00020600040101010101"/>
              </a:rPr>
              <a:t>：可能发现更好的策略</a:t>
            </a:r>
            <a:endParaRPr lang="en-US">
              <a:ea typeface="阿里巴巴普惠体 R" panose="00020600040101010101"/>
            </a:endParaRPr>
          </a:p>
        </p:txBody>
      </p:sp>
      <p:sp>
        <p:nvSpPr>
          <p:cNvPr id="35" name="矩形 34">
            <a:extLst>
              <a:ext uri="{FF2B5EF4-FFF2-40B4-BE49-F238E27FC236}">
                <a16:creationId xmlns:a16="http://schemas.microsoft.com/office/drawing/2014/main" id="{4D049819-5F3E-4EED-BAB9-4CC7E39A7C58}"/>
              </a:ext>
            </a:extLst>
          </p:cNvPr>
          <p:cNvSpPr/>
          <p:nvPr/>
        </p:nvSpPr>
        <p:spPr>
          <a:xfrm>
            <a:off x="849725" y="4147873"/>
            <a:ext cx="6884020" cy="7071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23545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BC5F8F5-F6D0-4E94-BD23-AFAE1BCDC5A9}"/>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dirty="0"/>
          </a:p>
        </p:txBody>
      </p:sp>
      <p:sp>
        <p:nvSpPr>
          <p:cNvPr id="4" name="标题 3">
            <a:extLst>
              <a:ext uri="{FF2B5EF4-FFF2-40B4-BE49-F238E27FC236}">
                <a16:creationId xmlns:a16="http://schemas.microsoft.com/office/drawing/2014/main" id="{B97E4624-F445-4C21-A362-1E7B133F4726}"/>
              </a:ext>
            </a:extLst>
          </p:cNvPr>
          <p:cNvSpPr>
            <a:spLocks noGrp="1"/>
          </p:cNvSpPr>
          <p:nvPr>
            <p:ph type="title"/>
          </p:nvPr>
        </p:nvSpPr>
        <p:spPr>
          <a:xfrm>
            <a:off x="658558" y="2"/>
            <a:ext cx="8137922" cy="1028699"/>
          </a:xfrm>
        </p:spPr>
        <p:txBody>
          <a:bodyPr/>
          <a:lstStyle/>
          <a:p>
            <a:r>
              <a:rPr lang="zh-CN" altLang="en-US"/>
              <a:t>策略探索的一些原则</a:t>
            </a:r>
            <a:endParaRPr lang="en-US"/>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19F71414-96D1-447D-9226-DA4211E325FB}"/>
                  </a:ext>
                </a:extLst>
              </p:cNvPr>
              <p:cNvSpPr txBox="1">
                <a:spLocks/>
              </p:cNvSpPr>
              <p:nvPr/>
            </p:nvSpPr>
            <p:spPr>
              <a:xfrm>
                <a:off x="502444" y="1299391"/>
                <a:ext cx="8137922" cy="4685097"/>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朴素方法（</a:t>
                </a:r>
                <a:r>
                  <a:rPr lang="en-US" altLang="zh-CN" dirty="0">
                    <a:solidFill>
                      <a:schemeClr val="accent1"/>
                    </a:solidFill>
                    <a:latin typeface="阿里巴巴普惠体 R" panose="00020600040101010101" pitchFamily="18" charset="-122"/>
                    <a:ea typeface="阿里巴巴普惠体 R" panose="00020600040101010101"/>
                    <a:cs typeface="阿里巴巴普惠体 R" panose="00020600040101010101" pitchFamily="18" charset="-122"/>
                  </a:rPr>
                  <a:t>Naïve Exploration</a:t>
                </a: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a:p>
                <a:pPr lvl="1">
                  <a:lnSpc>
                    <a:spcPct val="150000"/>
                  </a:lnSpc>
                </a:pPr>
                <a:r>
                  <a:rPr lang="zh-CN" altLang="en-US" b="0" dirty="0">
                    <a:ea typeface="阿里巴巴普惠体 R" panose="00020600040101010101"/>
                    <a:cs typeface="阿里巴巴普惠体 R" panose="00020600040101010101" pitchFamily="18" charset="-122"/>
                  </a:rPr>
                  <a:t>添加策略噪声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oMath>
                </a14:m>
                <a:r>
                  <a:rPr lang="en-US" altLang="zh-CN" dirty="0">
                    <a:latin typeface="阿里巴巴普惠体 R" panose="00020600040101010101" pitchFamily="18" charset="-122"/>
                    <a:ea typeface="阿里巴巴普惠体 R" panose="00020600040101010101"/>
                    <a:cs typeface="阿里巴巴普惠体 R" panose="00020600040101010101" pitchFamily="18" charset="-122"/>
                  </a:rPr>
                  <a:t>-greedy</a:t>
                </a:r>
              </a:p>
              <a:p>
                <a:pPr>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积极初始化（</a:t>
                </a:r>
                <a:r>
                  <a:rPr lang="en-US" altLang="zh-CN" dirty="0">
                    <a:solidFill>
                      <a:schemeClr val="accent1"/>
                    </a:solidFill>
                    <a:latin typeface="阿里巴巴普惠体 R" panose="00020600040101010101" pitchFamily="18" charset="-122"/>
                    <a:ea typeface="阿里巴巴普惠体 R" panose="00020600040101010101"/>
                    <a:cs typeface="阿里巴巴普惠体 R" panose="00020600040101010101" pitchFamily="18" charset="-122"/>
                  </a:rPr>
                  <a:t>Optimistic Initialization</a:t>
                </a: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a:p>
                <a:pPr>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基于不确定性的度量 （</a:t>
                </a:r>
                <a:r>
                  <a:rPr lang="en-US" altLang="zh-CN" dirty="0">
                    <a:solidFill>
                      <a:schemeClr val="accent1"/>
                    </a:solidFill>
                    <a:latin typeface="阿里巴巴普惠体 R" panose="00020600040101010101" pitchFamily="18" charset="-122"/>
                    <a:ea typeface="阿里巴巴普惠体 R" panose="00020600040101010101"/>
                    <a:cs typeface="阿里巴巴普惠体 R" panose="00020600040101010101" pitchFamily="18" charset="-122"/>
                  </a:rPr>
                  <a:t>Uncertainty Measurement</a:t>
                </a: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尝试具有不确定收益的策略，可能带来更高的收益</a:t>
                </a:r>
              </a:p>
              <a:p>
                <a:pPr>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概率匹配（</a:t>
                </a:r>
                <a:r>
                  <a:rPr lang="en-US" altLang="zh-CN" dirty="0">
                    <a:solidFill>
                      <a:schemeClr val="accent1"/>
                    </a:solidFill>
                    <a:latin typeface="阿里巴巴普惠体 R" panose="00020600040101010101" pitchFamily="18" charset="-122"/>
                    <a:ea typeface="阿里巴巴普惠体 R" panose="00020600040101010101"/>
                    <a:cs typeface="阿里巴巴普惠体 R" panose="00020600040101010101" pitchFamily="18" charset="-122"/>
                  </a:rPr>
                  <a:t>Probability Matching</a:t>
                </a: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a:p>
                <a:pPr lvl="1">
                  <a:lnSpc>
                    <a:spcPct val="150000"/>
                  </a:lnSpc>
                </a:pPr>
                <a:r>
                  <a:rPr lang="zh-CN" altLang="en-US" dirty="0">
                    <a:latin typeface="阿里巴巴普惠体 R" panose="00020600040101010101" pitchFamily="18" charset="-122"/>
                    <a:ea typeface="阿里巴巴普惠体 R" panose="00020600040101010101"/>
                    <a:cs typeface="阿里巴巴普惠体 R" panose="00020600040101010101" pitchFamily="18" charset="-122"/>
                  </a:rPr>
                  <a:t>基于概率选择最佳策略</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a:p>
                <a:pPr>
                  <a:lnSpc>
                    <a:spcPct val="150000"/>
                  </a:lnSpc>
                </a:pPr>
                <a:r>
                  <a:rPr lang="zh-CN" altLang="en-US"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rPr>
                  <a:t>状态搜索（</a:t>
                </a:r>
                <a:r>
                  <a:rPr lang="en-US" altLang="zh-CN"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rPr>
                  <a:t>State Searching</a:t>
                </a:r>
                <a:r>
                  <a:rPr lang="zh-CN" altLang="en-US"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rPr>
                  <a:t>）</a:t>
                </a:r>
                <a:endParaRPr lang="en-US" altLang="zh-CN"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endParaRPr>
              </a:p>
              <a:p>
                <a:pPr lvl="1">
                  <a:lnSpc>
                    <a:spcPct val="150000"/>
                  </a:lnSpc>
                </a:pPr>
                <a:r>
                  <a:rPr lang="zh-CN" altLang="en-US"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rPr>
                  <a:t>探索后续状态可能带来更高收益的策略</a:t>
                </a:r>
                <a:endParaRPr lang="en-US" altLang="zh-CN" dirty="0">
                  <a:solidFill>
                    <a:schemeClr val="bg1">
                      <a:lumMod val="65000"/>
                    </a:schemeClr>
                  </a:solidFill>
                  <a:latin typeface="阿里巴巴普惠体 R" panose="00020600040101010101" pitchFamily="18" charset="-122"/>
                  <a:ea typeface="阿里巴巴普惠体 R" panose="00020600040101010101"/>
                  <a:cs typeface="阿里巴巴普惠体 R" panose="00020600040101010101" pitchFamily="18" charset="-122"/>
                </a:endParaRPr>
              </a:p>
            </p:txBody>
          </p:sp>
        </mc:Choice>
        <mc:Fallback xmlns="">
          <p:sp>
            <p:nvSpPr>
              <p:cNvPr id="6" name="内容占位符 2">
                <a:extLst>
                  <a:ext uri="{FF2B5EF4-FFF2-40B4-BE49-F238E27FC236}">
                    <a16:creationId xmlns:a16="http://schemas.microsoft.com/office/drawing/2014/main" id="{19F71414-96D1-447D-9226-DA4211E325FB}"/>
                  </a:ext>
                </a:extLst>
              </p:cNvPr>
              <p:cNvSpPr txBox="1">
                <a:spLocks noRot="1" noChangeAspect="1" noMove="1" noResize="1" noEditPoints="1" noAdjustHandles="1" noChangeArrowheads="1" noChangeShapeType="1" noTextEdit="1"/>
              </p:cNvSpPr>
              <p:nvPr/>
            </p:nvSpPr>
            <p:spPr>
              <a:xfrm>
                <a:off x="502444" y="1299391"/>
                <a:ext cx="8137922" cy="4685097"/>
              </a:xfrm>
              <a:prstGeom prst="rect">
                <a:avLst/>
              </a:prstGeom>
              <a:blipFill>
                <a:blip r:embed="rId2"/>
                <a:stretch>
                  <a:fillRect l="-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700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7A6E5-F88E-074E-9942-AB83ECAE952B}"/>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34</a:t>
            </a:fld>
            <a:endParaRPr lang="zh-CN" altLang="en-US" dirty="0"/>
          </a:p>
        </p:txBody>
      </p:sp>
      <p:sp>
        <p:nvSpPr>
          <p:cNvPr id="3" name="标题 2">
            <a:extLst>
              <a:ext uri="{FF2B5EF4-FFF2-40B4-BE49-F238E27FC236}">
                <a16:creationId xmlns:a16="http://schemas.microsoft.com/office/drawing/2014/main" id="{C1077145-4420-9747-A7A2-CFD20A9E7E29}"/>
              </a:ext>
            </a:extLst>
          </p:cNvPr>
          <p:cNvSpPr>
            <a:spLocks noGrp="1"/>
          </p:cNvSpPr>
          <p:nvPr>
            <p:ph type="ctrTitle"/>
          </p:nvPr>
        </p:nvSpPr>
        <p:spPr/>
        <p:txBody>
          <a:bodyPr>
            <a:normAutofit/>
          </a:bodyPr>
          <a:lstStyle/>
          <a:p>
            <a:r>
              <a:rPr kumimoji="1" lang="zh-CN" altLang="en-US" dirty="0"/>
              <a:t>多臂老虎机</a:t>
            </a:r>
          </a:p>
        </p:txBody>
      </p:sp>
      <p:sp>
        <p:nvSpPr>
          <p:cNvPr id="4" name="副标题 3">
            <a:extLst>
              <a:ext uri="{FF2B5EF4-FFF2-40B4-BE49-F238E27FC236}">
                <a16:creationId xmlns:a16="http://schemas.microsoft.com/office/drawing/2014/main" id="{D3F19C4E-1904-4A45-8CBB-D75A333F7CB1}"/>
              </a:ext>
            </a:extLst>
          </p:cNvPr>
          <p:cNvSpPr>
            <a:spLocks noGrp="1"/>
          </p:cNvSpPr>
          <p:nvPr>
            <p:ph type="subTitle" idx="1"/>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3976881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6B97358-48BB-4ADB-A81C-BF8DDC5D1332}"/>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dirty="0"/>
          </a:p>
        </p:txBody>
      </p:sp>
      <p:sp>
        <p:nvSpPr>
          <p:cNvPr id="4" name="标题 3">
            <a:extLst>
              <a:ext uri="{FF2B5EF4-FFF2-40B4-BE49-F238E27FC236}">
                <a16:creationId xmlns:a16="http://schemas.microsoft.com/office/drawing/2014/main" id="{8A17D2F1-A73F-4F17-99D5-C43690C385E3}"/>
              </a:ext>
            </a:extLst>
          </p:cNvPr>
          <p:cNvSpPr>
            <a:spLocks noGrp="1"/>
          </p:cNvSpPr>
          <p:nvPr>
            <p:ph type="title"/>
          </p:nvPr>
        </p:nvSpPr>
        <p:spPr>
          <a:xfrm>
            <a:off x="665992" y="2"/>
            <a:ext cx="8137922" cy="1028699"/>
          </a:xfrm>
        </p:spPr>
        <p:txBody>
          <a:bodyPr/>
          <a:lstStyle/>
          <a:p>
            <a:r>
              <a:rPr lang="zh-CN" altLang="en-US"/>
              <a:t>多臂老虎机</a:t>
            </a:r>
            <a:endParaRPr lang="en-US"/>
          </a:p>
        </p:txBody>
      </p:sp>
      <p:sp>
        <p:nvSpPr>
          <p:cNvPr id="6" name="内容占位符 2">
            <a:extLst>
              <a:ext uri="{FF2B5EF4-FFF2-40B4-BE49-F238E27FC236}">
                <a16:creationId xmlns:a16="http://schemas.microsoft.com/office/drawing/2014/main" id="{47E34182-F882-472D-9C82-17B158AD06A9}"/>
              </a:ext>
            </a:extLst>
          </p:cNvPr>
          <p:cNvSpPr txBox="1">
            <a:spLocks/>
          </p:cNvSpPr>
          <p:nvPr/>
        </p:nvSpPr>
        <p:spPr>
          <a:xfrm>
            <a:off x="503039" y="1306443"/>
            <a:ext cx="8137922" cy="49262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多臂老虎机（</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multi-arm</a:t>
            </a:r>
            <a:r>
              <a:rPr lang="zh-CN" altLang="en-US"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bandit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）问题的形式化描述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7A09D64-EE74-4696-AB4F-385792815497}"/>
                  </a:ext>
                </a:extLst>
              </p:cNvPr>
              <p:cNvSpPr txBox="1"/>
              <p:nvPr/>
            </p:nvSpPr>
            <p:spPr>
              <a:xfrm>
                <a:off x="2539039" y="2816334"/>
                <a:ext cx="11281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pitchFamily="18" charset="0"/>
                              <a:ea typeface="阿里巴巴普惠体 R" panose="00020600040101010101" pitchFamily="18" charset="-122"/>
                            </a:rPr>
                          </m:ctrlPr>
                        </m:dPr>
                        <m:e>
                          <m:r>
                            <a:rPr lang="en-US" altLang="zh-CN" sz="2400" i="1">
                              <a:latin typeface="Cambria Math" panose="02040503050406030204" pitchFamily="18" charset="0"/>
                              <a:ea typeface="阿里巴巴普惠体 R" panose="00020600040101010101" pitchFamily="18" charset="-122"/>
                            </a:rPr>
                            <m:t>𝒜</m:t>
                          </m:r>
                          <m:r>
                            <a:rPr lang="en-US" altLang="zh-CN" sz="2400" i="1">
                              <a:latin typeface="Cambria Math" panose="02040503050406030204" pitchFamily="18" charset="0"/>
                              <a:ea typeface="阿里巴巴普惠体 R" panose="00020600040101010101" pitchFamily="18" charset="-122"/>
                            </a:rPr>
                            <m:t>,</m:t>
                          </m:r>
                          <m:r>
                            <a:rPr lang="en-US" altLang="zh-CN" sz="2400" i="1">
                              <a:latin typeface="Cambria Math" panose="02040503050406030204" pitchFamily="18" charset="0"/>
                              <a:ea typeface="阿里巴巴普惠体 R" panose="00020600040101010101" pitchFamily="18" charset="-122"/>
                            </a:rPr>
                            <m:t>ℛ</m:t>
                          </m:r>
                        </m:e>
                      </m:d>
                    </m:oMath>
                  </m:oMathPara>
                </a14:m>
                <a:endParaRPr lang="en-US" sz="2400"/>
              </a:p>
            </p:txBody>
          </p:sp>
        </mc:Choice>
        <mc:Fallback xmlns="">
          <p:sp>
            <p:nvSpPr>
              <p:cNvPr id="7" name="文本框 6">
                <a:extLst>
                  <a:ext uri="{FF2B5EF4-FFF2-40B4-BE49-F238E27FC236}">
                    <a16:creationId xmlns:a16="http://schemas.microsoft.com/office/drawing/2014/main" id="{07A09D64-EE74-4696-AB4F-385792815497}"/>
                  </a:ext>
                </a:extLst>
              </p:cNvPr>
              <p:cNvSpPr txBox="1">
                <a:spLocks noRot="1" noChangeAspect="1" noMove="1" noResize="1" noEditPoints="1" noAdjustHandles="1" noChangeArrowheads="1" noChangeShapeType="1" noTextEdit="1"/>
              </p:cNvSpPr>
              <p:nvPr/>
            </p:nvSpPr>
            <p:spPr>
              <a:xfrm>
                <a:off x="2539039" y="2816334"/>
                <a:ext cx="112819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43E9159-E87C-4DA0-8900-CBCF1729C3DC}"/>
                  </a:ext>
                </a:extLst>
              </p:cNvPr>
              <p:cNvSpPr txBox="1"/>
              <p:nvPr/>
            </p:nvSpPr>
            <p:spPr>
              <a:xfrm>
                <a:off x="1054851" y="2163813"/>
                <a:ext cx="2984215" cy="285912"/>
              </a:xfrm>
              <a:prstGeom prst="rect">
                <a:avLst/>
              </a:prstGeom>
              <a:noFill/>
            </p:spPr>
            <p:txBody>
              <a:bodyPr wrap="none" lIns="0" tIns="0" rIns="0" bIns="0" rtlCol="0">
                <a:spAutoFit/>
              </a:bodyPr>
              <a:lstStyle/>
              <a:p>
                <a:r>
                  <a:rPr lang="zh-CN" altLang="en-US" dirty="0">
                    <a:ea typeface="阿里巴巴普惠体 R" panose="00020600040101010101"/>
                  </a:rPr>
                  <a:t>动作集合：</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𝑎</m:t>
                        </m:r>
                      </m:e>
                      <m:sup>
                        <m:r>
                          <a:rPr lang="en-US" i="1">
                            <a:latin typeface="Cambria Math" panose="02040503050406030204" pitchFamily="18" charset="0"/>
                          </a:rPr>
                          <m:t>𝑖</m:t>
                        </m:r>
                      </m:sup>
                    </m:sSup>
                    <m:r>
                      <a:rPr lang="en-US" i="1">
                        <a:latin typeface="Cambria Math" panose="02040503050406030204" pitchFamily="18" charset="0"/>
                      </a:rPr>
                      <m:t>∈</m:t>
                    </m:r>
                    <m:r>
                      <a:rPr lang="en-US" i="1">
                        <a:latin typeface="Cambria Math" panose="02040503050406030204" pitchFamily="18" charset="0"/>
                      </a:rPr>
                      <m:t>𝒜</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m:t>
                    </m:r>
                    <m:r>
                      <a:rPr lang="en-US" b="0" i="1" smtClean="0">
                        <a:latin typeface="Cambria Math" panose="02040503050406030204" pitchFamily="18" charset="0"/>
                      </a:rPr>
                      <m:t>𝐾</m:t>
                    </m:r>
                  </m:oMath>
                </a14:m>
                <a:endParaRPr lang="en-US" dirty="0">
                  <a:ea typeface="阿里巴巴普惠体 R" panose="00020600040101010101"/>
                </a:endParaRPr>
              </a:p>
            </p:txBody>
          </p:sp>
        </mc:Choice>
        <mc:Fallback xmlns="">
          <p:sp>
            <p:nvSpPr>
              <p:cNvPr id="8" name="文本框 7">
                <a:extLst>
                  <a:ext uri="{FF2B5EF4-FFF2-40B4-BE49-F238E27FC236}">
                    <a16:creationId xmlns:a16="http://schemas.microsoft.com/office/drawing/2014/main" id="{F43E9159-E87C-4DA0-8900-CBCF1729C3DC}"/>
                  </a:ext>
                </a:extLst>
              </p:cNvPr>
              <p:cNvSpPr txBox="1">
                <a:spLocks noRot="1" noChangeAspect="1" noMove="1" noResize="1" noEditPoints="1" noAdjustHandles="1" noChangeArrowheads="1" noChangeShapeType="1" noTextEdit="1"/>
              </p:cNvSpPr>
              <p:nvPr/>
            </p:nvSpPr>
            <p:spPr>
              <a:xfrm>
                <a:off x="1054851" y="2163813"/>
                <a:ext cx="2984215" cy="285912"/>
              </a:xfrm>
              <a:prstGeom prst="rect">
                <a:avLst/>
              </a:prstGeom>
              <a:blipFill>
                <a:blip r:embed="rId6"/>
                <a:stretch>
                  <a:fillRect l="-4694" t="-23404" r="-1633" b="-489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6D99C87-DDCA-4330-BDA9-F1DBF572E00C}"/>
                  </a:ext>
                </a:extLst>
              </p:cNvPr>
              <p:cNvSpPr txBox="1"/>
              <p:nvPr/>
            </p:nvSpPr>
            <p:spPr>
              <a:xfrm>
                <a:off x="943361" y="3725782"/>
                <a:ext cx="4787786" cy="312650"/>
              </a:xfrm>
              <a:prstGeom prst="rect">
                <a:avLst/>
              </a:prstGeom>
              <a:noFill/>
            </p:spPr>
            <p:txBody>
              <a:bodyPr wrap="none" lIns="0" tIns="0" rIns="0" bIns="0" rtlCol="0">
                <a:spAutoFit/>
              </a:bodyPr>
              <a:lstStyle/>
              <a:p>
                <a:r>
                  <a:rPr lang="zh-CN" altLang="en-US" dirty="0">
                    <a:ea typeface="阿里巴巴普惠体 R" panose="00020600040101010101"/>
                  </a:rPr>
                  <a:t>收益（反馈）函数分布：</a:t>
                </a:r>
                <a14:m>
                  <m:oMath xmlns:m="http://schemas.openxmlformats.org/officeDocument/2006/math">
                    <m:r>
                      <a:rPr lang="en-US" altLang="zh-CN" b="0" i="1" smtClean="0">
                        <a:latin typeface="Cambria Math" panose="02040503050406030204" pitchFamily="18" charset="0"/>
                      </a:rPr>
                      <m:t>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𝑖</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𝑖</m:t>
                            </m:r>
                          </m:sup>
                        </m:sSup>
                      </m:e>
                    </m:d>
                  </m:oMath>
                </a14:m>
                <a:endParaRPr lang="en-US" dirty="0">
                  <a:ea typeface="阿里巴巴普惠体 R" panose="00020600040101010101"/>
                </a:endParaRPr>
              </a:p>
            </p:txBody>
          </p:sp>
        </mc:Choice>
        <mc:Fallback xmlns="">
          <p:sp>
            <p:nvSpPr>
              <p:cNvPr id="9" name="文本框 8">
                <a:extLst>
                  <a:ext uri="{FF2B5EF4-FFF2-40B4-BE49-F238E27FC236}">
                    <a16:creationId xmlns:a16="http://schemas.microsoft.com/office/drawing/2014/main" id="{36D99C87-DDCA-4330-BDA9-F1DBF572E00C}"/>
                  </a:ext>
                </a:extLst>
              </p:cNvPr>
              <p:cNvSpPr txBox="1">
                <a:spLocks noRot="1" noChangeAspect="1" noMove="1" noResize="1" noEditPoints="1" noAdjustHandles="1" noChangeArrowheads="1" noChangeShapeType="1" noTextEdit="1"/>
              </p:cNvSpPr>
              <p:nvPr/>
            </p:nvSpPr>
            <p:spPr>
              <a:xfrm>
                <a:off x="943361" y="3725782"/>
                <a:ext cx="4787786" cy="312650"/>
              </a:xfrm>
              <a:prstGeom prst="rect">
                <a:avLst/>
              </a:prstGeom>
              <a:blipFill>
                <a:blip r:embed="rId7"/>
                <a:stretch>
                  <a:fillRect l="-3057" t="-19608" b="-41176"/>
                </a:stretch>
              </a:blipFill>
            </p:spPr>
            <p:txBody>
              <a:bodyPr/>
              <a:lstStyle/>
              <a:p>
                <a:r>
                  <a:rPr lang="en-US">
                    <a:noFill/>
                  </a:rPr>
                  <a:t> </a:t>
                </a:r>
              </a:p>
            </p:txBody>
          </p:sp>
        </mc:Fallback>
      </mc:AlternateContent>
      <p:cxnSp>
        <p:nvCxnSpPr>
          <p:cNvPr id="11" name="直接箭头连接符 10">
            <a:extLst>
              <a:ext uri="{FF2B5EF4-FFF2-40B4-BE49-F238E27FC236}">
                <a16:creationId xmlns:a16="http://schemas.microsoft.com/office/drawing/2014/main" id="{7E97CD10-74A4-4696-BD3C-A0B77E27859A}"/>
              </a:ext>
            </a:extLst>
          </p:cNvPr>
          <p:cNvCxnSpPr>
            <a:cxnSpLocks/>
          </p:cNvCxnSpPr>
          <p:nvPr/>
        </p:nvCxnSpPr>
        <p:spPr>
          <a:xfrm flipH="1" flipV="1">
            <a:off x="3337254" y="3277999"/>
            <a:ext cx="111490" cy="400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84440B6-F758-466D-91AD-B778F195003F}"/>
              </a:ext>
            </a:extLst>
          </p:cNvPr>
          <p:cNvCxnSpPr>
            <a:cxnSpLocks/>
          </p:cNvCxnSpPr>
          <p:nvPr/>
        </p:nvCxnSpPr>
        <p:spPr>
          <a:xfrm>
            <a:off x="2251798" y="2510001"/>
            <a:ext cx="630604" cy="398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B13EA742-D65A-4C8B-8439-06D6E45F3C2C}"/>
                  </a:ext>
                </a:extLst>
              </p:cNvPr>
              <p:cNvSpPr txBox="1">
                <a:spLocks/>
              </p:cNvSpPr>
              <p:nvPr/>
            </p:nvSpPr>
            <p:spPr>
              <a:xfrm>
                <a:off x="502443" y="4408276"/>
                <a:ext cx="6143683" cy="49262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最大化累积时间的收益：</a:t>
                </a:r>
                <a14:m>
                  <m:oMath xmlns:m="http://schemas.openxmlformats.org/officeDocument/2006/math">
                    <m:func>
                      <m:func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max</m:t>
                        </m:r>
                      </m:fName>
                      <m:e>
                        <m:nary>
                          <m:naryPr>
                            <m: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sup>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nary>
                      </m:e>
                    </m:func>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ℛ</m:t>
                    </m:r>
                    <m:d>
                      <m:dPr>
                        <m:sep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e>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5" name="内容占位符 2">
                <a:extLst>
                  <a:ext uri="{FF2B5EF4-FFF2-40B4-BE49-F238E27FC236}">
                    <a16:creationId xmlns:a16="http://schemas.microsoft.com/office/drawing/2014/main" id="{B13EA742-D65A-4C8B-8439-06D6E45F3C2C}"/>
                  </a:ext>
                </a:extLst>
              </p:cNvPr>
              <p:cNvSpPr txBox="1">
                <a:spLocks noRot="1" noChangeAspect="1" noMove="1" noResize="1" noEditPoints="1" noAdjustHandles="1" noChangeArrowheads="1" noChangeShapeType="1" noTextEdit="1"/>
              </p:cNvSpPr>
              <p:nvPr/>
            </p:nvSpPr>
            <p:spPr>
              <a:xfrm>
                <a:off x="502443" y="4408276"/>
                <a:ext cx="6143683" cy="492620"/>
              </a:xfrm>
              <a:prstGeom prst="rect">
                <a:avLst/>
              </a:prstGeom>
              <a:blipFill>
                <a:blip r:embed="rId8"/>
                <a:stretch>
                  <a:fillRect l="-595" t="-98765" b="-130864"/>
                </a:stretch>
              </a:blipFill>
            </p:spPr>
            <p:txBody>
              <a:bodyPr/>
              <a:lstStyle/>
              <a:p>
                <a:r>
                  <a:rPr lang="zh-CN" altLang="en-US">
                    <a:noFill/>
                  </a:rPr>
                  <a:t> </a:t>
                </a:r>
              </a:p>
            </p:txBody>
          </p:sp>
        </mc:Fallback>
      </mc:AlternateContent>
      <p:sp>
        <p:nvSpPr>
          <p:cNvPr id="16" name="文本占位符 3">
            <a:extLst>
              <a:ext uri="{FF2B5EF4-FFF2-40B4-BE49-F238E27FC236}">
                <a16:creationId xmlns:a16="http://schemas.microsoft.com/office/drawing/2014/main" id="{6CCD8B72-F7C7-415A-B50A-C65680B3CF90}"/>
              </a:ext>
            </a:extLst>
          </p:cNvPr>
          <p:cNvSpPr txBox="1">
            <a:spLocks/>
          </p:cNvSpPr>
          <p:nvPr/>
        </p:nvSpPr>
        <p:spPr>
          <a:xfrm>
            <a:off x="584148" y="5470102"/>
            <a:ext cx="915468"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问题</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7" name="文本框 16">
            <a:extLst>
              <a:ext uri="{FF2B5EF4-FFF2-40B4-BE49-F238E27FC236}">
                <a16:creationId xmlns:a16="http://schemas.microsoft.com/office/drawing/2014/main" id="{9C7AA2D3-CF6E-442D-94E6-2028D95E7F35}"/>
              </a:ext>
            </a:extLst>
          </p:cNvPr>
          <p:cNvSpPr txBox="1"/>
          <p:nvPr/>
        </p:nvSpPr>
        <p:spPr>
          <a:xfrm>
            <a:off x="1684839" y="5503387"/>
            <a:ext cx="3416320" cy="369332"/>
          </a:xfrm>
          <a:prstGeom prst="rect">
            <a:avLst/>
          </a:prstGeom>
          <a:noFill/>
        </p:spPr>
        <p:txBody>
          <a:bodyPr wrap="none" rtlCol="0">
            <a:spAutoFit/>
          </a:bodyPr>
          <a:lstStyle/>
          <a:p>
            <a:r>
              <a:rPr lang="zh-CN" altLang="en-US" dirty="0">
                <a:ea typeface="阿里巴巴普惠体 R" panose="00020600040101010101"/>
              </a:rPr>
              <a:t>不确定的反馈函数，如何估计？</a:t>
            </a:r>
            <a:endParaRPr lang="en-US" dirty="0">
              <a:ea typeface="阿里巴巴普惠体 R" panose="00020600040101010101"/>
            </a:endParaRPr>
          </a:p>
        </p:txBody>
      </p:sp>
      <p:pic>
        <p:nvPicPr>
          <p:cNvPr id="10" name="图片 9">
            <a:extLst>
              <a:ext uri="{FF2B5EF4-FFF2-40B4-BE49-F238E27FC236}">
                <a16:creationId xmlns:a16="http://schemas.microsoft.com/office/drawing/2014/main" id="{DF2454E1-91EC-4F7A-953B-CE3F2452F7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31147" y="1973241"/>
            <a:ext cx="2793873" cy="2330779"/>
          </a:xfrm>
          <a:prstGeom prst="rect">
            <a:avLst/>
          </a:prstGeom>
        </p:spPr>
      </p:pic>
    </p:spTree>
    <p:custDataLst>
      <p:tags r:id="rId1"/>
    </p:custDataLst>
    <p:extLst>
      <p:ext uri="{BB962C8B-B14F-4D97-AF65-F5344CB8AC3E}">
        <p14:creationId xmlns:p14="http://schemas.microsoft.com/office/powerpoint/2010/main" val="2784679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073EBC2-BA76-4319-97D4-86A88B899DB1}"/>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dirty="0"/>
          </a:p>
        </p:txBody>
      </p:sp>
      <p:sp>
        <p:nvSpPr>
          <p:cNvPr id="4" name="标题 3">
            <a:extLst>
              <a:ext uri="{FF2B5EF4-FFF2-40B4-BE49-F238E27FC236}">
                <a16:creationId xmlns:a16="http://schemas.microsoft.com/office/drawing/2014/main" id="{3270C56F-C3E6-4AF2-85F6-1869DE711DB0}"/>
              </a:ext>
            </a:extLst>
          </p:cNvPr>
          <p:cNvSpPr>
            <a:spLocks noGrp="1"/>
          </p:cNvSpPr>
          <p:nvPr>
            <p:ph type="title"/>
          </p:nvPr>
        </p:nvSpPr>
        <p:spPr>
          <a:xfrm>
            <a:off x="658558" y="2"/>
            <a:ext cx="8137922" cy="1028699"/>
          </a:xfrm>
        </p:spPr>
        <p:txBody>
          <a:bodyPr/>
          <a:lstStyle/>
          <a:p>
            <a:r>
              <a:rPr lang="zh-CN" altLang="en-US"/>
              <a:t>收益估计</a:t>
            </a:r>
            <a:endParaRPr lang="en-US"/>
          </a:p>
        </p:txBody>
      </p:sp>
      <p:sp>
        <p:nvSpPr>
          <p:cNvPr id="5" name="内容占位符 2">
            <a:extLst>
              <a:ext uri="{FF2B5EF4-FFF2-40B4-BE49-F238E27FC236}">
                <a16:creationId xmlns:a16="http://schemas.microsoft.com/office/drawing/2014/main" id="{9ED9AC65-4273-429B-9EEC-2F931597E11C}"/>
              </a:ext>
            </a:extLst>
          </p:cNvPr>
          <p:cNvSpPr txBox="1">
            <a:spLocks/>
          </p:cNvSpPr>
          <p:nvPr/>
        </p:nvSpPr>
        <p:spPr>
          <a:xfrm>
            <a:off x="502444" y="1341838"/>
            <a:ext cx="8137922" cy="4572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期望收益和采样次数的关系</a:t>
            </a:r>
            <a:endParaRPr lang="en-US" altLang="zh-CN">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占位符 3">
            <a:extLst>
              <a:ext uri="{FF2B5EF4-FFF2-40B4-BE49-F238E27FC236}">
                <a16:creationId xmlns:a16="http://schemas.microsoft.com/office/drawing/2014/main" id="{04E8DCDE-DA86-47F4-825D-FD066067ADC5}"/>
              </a:ext>
            </a:extLst>
          </p:cNvPr>
          <p:cNvSpPr txBox="1">
            <a:spLocks/>
          </p:cNvSpPr>
          <p:nvPr/>
        </p:nvSpPr>
        <p:spPr>
          <a:xfrm>
            <a:off x="594845" y="3647812"/>
            <a:ext cx="1460173"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增量实现</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31FE57-6F5D-4716-AFFD-9530E687A4DB}"/>
                  </a:ext>
                </a:extLst>
              </p:cNvPr>
              <p:cNvSpPr txBox="1"/>
              <p:nvPr/>
            </p:nvSpPr>
            <p:spPr>
              <a:xfrm>
                <a:off x="379624" y="4314953"/>
                <a:ext cx="8755987" cy="984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nary>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𝑛</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𝑖</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e>
                      </m:d>
                      <m:r>
                        <a:rPr lang="en-US" b="0" i="1" smtClean="0">
                          <a:latin typeface="Cambria Math" panose="02040503050406030204" pitchFamily="18" charset="0"/>
                        </a:rPr>
                        <m:t> </m:t>
                      </m:r>
                    </m:oMath>
                  </m:oMathPara>
                </a14:m>
                <a:endParaRPr lang="en-US" dirty="0"/>
              </a:p>
            </p:txBody>
          </p:sp>
        </mc:Choice>
        <mc:Fallback xmlns="">
          <p:sp>
            <p:nvSpPr>
              <p:cNvPr id="7" name="文本框 6">
                <a:extLst>
                  <a:ext uri="{FF2B5EF4-FFF2-40B4-BE49-F238E27FC236}">
                    <a16:creationId xmlns:a16="http://schemas.microsoft.com/office/drawing/2014/main" id="{7631FE57-6F5D-4716-AFFD-9530E687A4DB}"/>
                  </a:ext>
                </a:extLst>
              </p:cNvPr>
              <p:cNvSpPr txBox="1">
                <a:spLocks noRot="1" noChangeAspect="1" noMove="1" noResize="1" noEditPoints="1" noAdjustHandles="1" noChangeArrowheads="1" noChangeShapeType="1" noTextEdit="1"/>
              </p:cNvSpPr>
              <p:nvPr/>
            </p:nvSpPr>
            <p:spPr>
              <a:xfrm>
                <a:off x="379624" y="4314953"/>
                <a:ext cx="8755987" cy="9840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4414AA6-12E7-4A05-A006-59939D11844D}"/>
                  </a:ext>
                </a:extLst>
              </p:cNvPr>
              <p:cNvSpPr txBox="1"/>
              <p:nvPr/>
            </p:nvSpPr>
            <p:spPr>
              <a:xfrm>
                <a:off x="2259980" y="1928898"/>
                <a:ext cx="3214278" cy="5954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b="0" i="1" smtClean="0">
                                  <a:latin typeface="Cambria Math" panose="02040503050406030204" pitchFamily="18" charset="0"/>
                                </a:rPr>
                                <m:t>−1</m:t>
                              </m:r>
                            </m:sub>
                          </m:sSub>
                        </m:num>
                        <m:den>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 </m:t>
                      </m:r>
                    </m:oMath>
                  </m:oMathPara>
                </a14:m>
                <a:endParaRPr lang="en-US"/>
              </a:p>
            </p:txBody>
          </p:sp>
        </mc:Choice>
        <mc:Fallback xmlns="">
          <p:sp>
            <p:nvSpPr>
              <p:cNvPr id="8" name="文本框 7">
                <a:extLst>
                  <a:ext uri="{FF2B5EF4-FFF2-40B4-BE49-F238E27FC236}">
                    <a16:creationId xmlns:a16="http://schemas.microsoft.com/office/drawing/2014/main" id="{C4414AA6-12E7-4A05-A006-59939D11844D}"/>
                  </a:ext>
                </a:extLst>
              </p:cNvPr>
              <p:cNvSpPr txBox="1">
                <a:spLocks noRot="1" noChangeAspect="1" noMove="1" noResize="1" noEditPoints="1" noAdjustHandles="1" noChangeArrowheads="1" noChangeShapeType="1" noTextEdit="1"/>
              </p:cNvSpPr>
              <p:nvPr/>
            </p:nvSpPr>
            <p:spPr>
              <a:xfrm>
                <a:off x="2259980" y="1928898"/>
                <a:ext cx="3214278" cy="59548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0FB83D5-E645-491E-9767-6AB217E988C9}"/>
                  </a:ext>
                </a:extLst>
              </p:cNvPr>
              <p:cNvSpPr txBox="1"/>
              <p:nvPr/>
            </p:nvSpPr>
            <p:spPr>
              <a:xfrm>
                <a:off x="7057847" y="3520191"/>
                <a:ext cx="1367297" cy="378245"/>
              </a:xfrm>
              <a:prstGeom prst="rect">
                <a:avLst/>
              </a:prstGeom>
              <a:noFill/>
            </p:spPr>
            <p:txBody>
              <a:bodyPr wrap="none" rtlCol="0">
                <a:spAutoFit/>
              </a:bodyPr>
              <a:lstStyle/>
              <a:p>
                <a:r>
                  <a:rPr lang="zh-CN" altLang="en-US">
                    <a:ea typeface="阿里巴巴普惠体 R" panose="00020600040101010101"/>
                  </a:rPr>
                  <a:t>误差项：</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𝑛</m:t>
                        </m:r>
                      </m:sub>
                      <m:sup>
                        <m:r>
                          <a:rPr lang="en-US" b="0" i="1" smtClean="0">
                            <a:latin typeface="Cambria Math" panose="02040503050406030204" pitchFamily="18" charset="0"/>
                          </a:rPr>
                          <m:t>𝑖</m:t>
                        </m:r>
                      </m:sup>
                    </m:sSubSup>
                  </m:oMath>
                </a14:m>
                <a:endParaRPr lang="en-US">
                  <a:ea typeface="阿里巴巴普惠体 R" panose="00020600040101010101"/>
                </a:endParaRPr>
              </a:p>
            </p:txBody>
          </p:sp>
        </mc:Choice>
        <mc:Fallback xmlns="">
          <p:sp>
            <p:nvSpPr>
              <p:cNvPr id="9" name="文本框 8">
                <a:extLst>
                  <a:ext uri="{FF2B5EF4-FFF2-40B4-BE49-F238E27FC236}">
                    <a16:creationId xmlns:a16="http://schemas.microsoft.com/office/drawing/2014/main" id="{70FB83D5-E645-491E-9767-6AB217E988C9}"/>
                  </a:ext>
                </a:extLst>
              </p:cNvPr>
              <p:cNvSpPr txBox="1">
                <a:spLocks noRot="1" noChangeAspect="1" noMove="1" noResize="1" noEditPoints="1" noAdjustHandles="1" noChangeArrowheads="1" noChangeShapeType="1" noTextEdit="1"/>
              </p:cNvSpPr>
              <p:nvPr/>
            </p:nvSpPr>
            <p:spPr>
              <a:xfrm>
                <a:off x="7057847" y="3520191"/>
                <a:ext cx="1367297" cy="378245"/>
              </a:xfrm>
              <a:prstGeom prst="rect">
                <a:avLst/>
              </a:prstGeom>
              <a:blipFill>
                <a:blip r:embed="rId8"/>
                <a:stretch>
                  <a:fillRect l="-4018" t="-4762" b="-23810"/>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F403C379-1311-449A-AA59-DDEC354C1648}"/>
              </a:ext>
            </a:extLst>
          </p:cNvPr>
          <p:cNvCxnSpPr/>
          <p:nvPr/>
        </p:nvCxnSpPr>
        <p:spPr>
          <a:xfrm flipH="1" flipV="1">
            <a:off x="7798789" y="3990352"/>
            <a:ext cx="330183" cy="56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A3BC1F41-DB08-4757-905E-3E38C4701E0B}"/>
                  </a:ext>
                </a:extLst>
              </p:cNvPr>
              <p:cNvSpPr txBox="1">
                <a:spLocks/>
              </p:cNvSpPr>
              <p:nvPr/>
            </p:nvSpPr>
            <p:spPr>
              <a:xfrm>
                <a:off x="502444" y="2797147"/>
                <a:ext cx="8137922" cy="4572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缺点：每次更新的空间复杂度是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𝑂</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𝑛</m:t>
                        </m:r>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2" name="内容占位符 2">
                <a:extLst>
                  <a:ext uri="{FF2B5EF4-FFF2-40B4-BE49-F238E27FC236}">
                    <a16:creationId xmlns:a16="http://schemas.microsoft.com/office/drawing/2014/main" id="{A3BC1F41-DB08-4757-905E-3E38C4701E0B}"/>
                  </a:ext>
                </a:extLst>
              </p:cNvPr>
              <p:cNvSpPr txBox="1">
                <a:spLocks noRot="1" noChangeAspect="1" noMove="1" noResize="1" noEditPoints="1" noAdjustHandles="1" noChangeArrowheads="1" noChangeShapeType="1" noTextEdit="1"/>
              </p:cNvSpPr>
              <p:nvPr/>
            </p:nvSpPr>
            <p:spPr>
              <a:xfrm>
                <a:off x="502444" y="2797147"/>
                <a:ext cx="8137922" cy="457225"/>
              </a:xfrm>
              <a:prstGeom prst="rect">
                <a:avLst/>
              </a:prstGeom>
              <a:blipFill>
                <a:blip r:embed="rId9"/>
                <a:stretch>
                  <a:fillRect l="-468" t="-5405"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517F31-C3D0-8C49-B65F-B957A9EDAB6C}"/>
                  </a:ext>
                </a:extLst>
              </p:cNvPr>
              <p:cNvSpPr txBox="1"/>
              <p:nvPr/>
            </p:nvSpPr>
            <p:spPr>
              <a:xfrm>
                <a:off x="594845" y="5470102"/>
                <a:ext cx="2114746" cy="369332"/>
              </a:xfrm>
              <a:prstGeom prst="rect">
                <a:avLst/>
              </a:prstGeom>
              <a:noFill/>
            </p:spPr>
            <p:txBody>
              <a:bodyPr wrap="none" rtlCol="0">
                <a:spAutoFit/>
              </a:bodyPr>
              <a:lstStyle/>
              <a:p>
                <a:r>
                  <a:rPr lang="zh-CN" altLang="en-US" dirty="0">
                    <a:ea typeface="阿里巴巴普惠体 R" panose="00020600040101010101"/>
                  </a:rPr>
                  <a:t>空间复杂度为</a:t>
                </a:r>
                <a:r>
                  <a:rPr lang="en-US" altLang="zh-CN" dirty="0">
                    <a:ea typeface="阿里巴巴普惠体 R" panose="00020600040101010101"/>
                    <a:sym typeface="Wingdings" pitchFamily="2" charset="2"/>
                  </a:rPr>
                  <a:t> </a:t>
                </a:r>
                <a14:m>
                  <m:oMath xmlns:m="http://schemas.openxmlformats.org/officeDocument/2006/math">
                    <m:r>
                      <a:rPr lang="en-US" altLang="zh-CN" b="0" i="1" smtClean="0">
                        <a:latin typeface="Cambria Math" panose="02040503050406030204" pitchFamily="18" charset="0"/>
                        <a:sym typeface="Wingdings" pitchFamily="2" charset="2"/>
                      </a:rPr>
                      <m:t>𝑂</m:t>
                    </m:r>
                    <m:d>
                      <m:dPr>
                        <m:ctrlPr>
                          <a:rPr lang="en-US" altLang="zh-CN" b="0" i="1" smtClean="0">
                            <a:latin typeface="Cambria Math" panose="02040503050406030204" pitchFamily="18" charset="0"/>
                            <a:sym typeface="Wingdings" pitchFamily="2" charset="2"/>
                          </a:rPr>
                        </m:ctrlPr>
                      </m:dPr>
                      <m:e>
                        <m:r>
                          <a:rPr lang="en-US" altLang="zh-CN" b="0" i="1" smtClean="0">
                            <a:latin typeface="Cambria Math" panose="02040503050406030204" pitchFamily="18" charset="0"/>
                            <a:sym typeface="Wingdings" pitchFamily="2" charset="2"/>
                          </a:rPr>
                          <m:t>1</m:t>
                        </m:r>
                      </m:e>
                    </m:d>
                  </m:oMath>
                </a14:m>
                <a:endParaRPr lang="en-US" dirty="0">
                  <a:ea typeface="阿里巴巴普惠体 R" panose="00020600040101010101"/>
                </a:endParaRPr>
              </a:p>
            </p:txBody>
          </p:sp>
        </mc:Choice>
        <mc:Fallback xmlns="">
          <p:sp>
            <p:nvSpPr>
              <p:cNvPr id="10" name="TextBox 9">
                <a:extLst>
                  <a:ext uri="{FF2B5EF4-FFF2-40B4-BE49-F238E27FC236}">
                    <a16:creationId xmlns:a16="http://schemas.microsoft.com/office/drawing/2014/main" id="{53517F31-C3D0-8C49-B65F-B957A9EDAB6C}"/>
                  </a:ext>
                </a:extLst>
              </p:cNvPr>
              <p:cNvSpPr txBox="1">
                <a:spLocks noRot="1" noChangeAspect="1" noMove="1" noResize="1" noEditPoints="1" noAdjustHandles="1" noChangeArrowheads="1" noChangeShapeType="1" noTextEdit="1"/>
              </p:cNvSpPr>
              <p:nvPr/>
            </p:nvSpPr>
            <p:spPr>
              <a:xfrm>
                <a:off x="594845" y="5470102"/>
                <a:ext cx="2114746" cy="369332"/>
              </a:xfrm>
              <a:prstGeom prst="rect">
                <a:avLst/>
              </a:prstGeom>
              <a:blipFill>
                <a:blip r:embed="rId10"/>
                <a:stretch>
                  <a:fillRect l="-2601" t="-8197" b="-2459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49070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43E3DF5-071D-4EC6-A6C3-0C4321E93D22}"/>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dirty="0"/>
          </a:p>
        </p:txBody>
      </p:sp>
      <p:sp>
        <p:nvSpPr>
          <p:cNvPr id="4" name="标题 3">
            <a:extLst>
              <a:ext uri="{FF2B5EF4-FFF2-40B4-BE49-F238E27FC236}">
                <a16:creationId xmlns:a16="http://schemas.microsoft.com/office/drawing/2014/main" id="{D587F5DF-0717-4884-894D-1DD837F67897}"/>
              </a:ext>
            </a:extLst>
          </p:cNvPr>
          <p:cNvSpPr>
            <a:spLocks noGrp="1"/>
          </p:cNvSpPr>
          <p:nvPr>
            <p:ph type="title"/>
          </p:nvPr>
        </p:nvSpPr>
        <p:spPr>
          <a:xfrm>
            <a:off x="658558" y="2"/>
            <a:ext cx="8137922" cy="1028699"/>
          </a:xfrm>
        </p:spPr>
        <p:txBody>
          <a:bodyPr/>
          <a:lstStyle/>
          <a:p>
            <a:r>
              <a:rPr lang="zh-CN" altLang="en-US"/>
              <a:t>算法：多臂老虎机</a:t>
            </a:r>
            <a:endParaRPr 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9E810602-07FD-4F51-9380-B3548F9FC908}"/>
                  </a:ext>
                </a:extLst>
              </p:cNvPr>
              <p:cNvSpPr txBox="1">
                <a:spLocks/>
              </p:cNvSpPr>
              <p:nvPr/>
            </p:nvSpPr>
            <p:spPr>
              <a:xfrm>
                <a:off x="502444" y="1341838"/>
                <a:ext cx="8137922" cy="299226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romanU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初始化：</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𝑐</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=0</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𝑛</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514350" indent="-514350">
                  <a:buFont typeface="+mj-lt"/>
                  <a:buAutoNum type="romanU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主循环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利用策略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选取某个动作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获取收益：</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𝐵𝑎𝑛𝑑𝑖𝑡</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b="0" dirty="0">
                    <a:ea typeface="阿里巴巴普惠体 R" panose="00020600040101010101" pitchFamily="18" charset="-122"/>
                    <a:cs typeface="阿里巴巴普惠体 R" panose="00020600040101010101" pitchFamily="18" charset="-122"/>
                  </a:rPr>
                  <a:t>更新计数器：</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800100" lvl="1" indent="-342900">
                  <a:lnSpc>
                    <a:spcPct val="150000"/>
                  </a:lnSpc>
                  <a:buFont typeface="+mj-lt"/>
                  <a:buAutoNum type="arabicPeriod"/>
                </a:pPr>
                <a:r>
                  <a:rPr lang="zh-CN" altLang="en-US" b="0" dirty="0">
                    <a:ea typeface="阿里巴巴普惠体 R" panose="00020600040101010101" pitchFamily="18" charset="-122"/>
                    <a:cs typeface="阿里巴巴普惠体 R" panose="00020600040101010101" pitchFamily="18" charset="-122"/>
                  </a:rPr>
                  <a:t>更新估值：</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
                      <m:f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Pr>
                      <m:num>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1</m:t>
                        </m:r>
                      </m:num>
                      <m:den>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den>
                    </m:f>
                    <m:d>
                      <m:dPr>
                        <m:begChr m:val="["/>
                        <m:endChr m:val="]"/>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9E810602-07FD-4F51-9380-B3548F9FC908}"/>
                  </a:ext>
                </a:extLst>
              </p:cNvPr>
              <p:cNvSpPr txBox="1">
                <a:spLocks noRot="1" noChangeAspect="1" noMove="1" noResize="1" noEditPoints="1" noAdjustHandles="1" noChangeArrowheads="1" noChangeShapeType="1" noTextEdit="1"/>
              </p:cNvSpPr>
              <p:nvPr/>
            </p:nvSpPr>
            <p:spPr>
              <a:xfrm>
                <a:off x="502444" y="1341838"/>
                <a:ext cx="8137922" cy="2992269"/>
              </a:xfrm>
              <a:prstGeom prst="rect">
                <a:avLst/>
              </a:prstGeom>
              <a:blipFill>
                <a:blip r:embed="rId5"/>
                <a:stretch>
                  <a:fillRect l="-624"/>
                </a:stretch>
              </a:blipFill>
            </p:spPr>
            <p:txBody>
              <a:bodyPr/>
              <a:lstStyle/>
              <a:p>
                <a:r>
                  <a:rPr lang="en-US">
                    <a:noFill/>
                  </a:rPr>
                  <a:t> </a:t>
                </a:r>
              </a:p>
            </p:txBody>
          </p:sp>
        </mc:Fallback>
      </mc:AlternateContent>
      <p:grpSp>
        <p:nvGrpSpPr>
          <p:cNvPr id="8" name="组合 7">
            <a:extLst>
              <a:ext uri="{FF2B5EF4-FFF2-40B4-BE49-F238E27FC236}">
                <a16:creationId xmlns:a16="http://schemas.microsoft.com/office/drawing/2014/main" id="{A2168F28-02F3-45E7-B412-690AE044B169}"/>
              </a:ext>
            </a:extLst>
          </p:cNvPr>
          <p:cNvGrpSpPr/>
          <p:nvPr/>
        </p:nvGrpSpPr>
        <p:grpSpPr>
          <a:xfrm>
            <a:off x="502442" y="4736028"/>
            <a:ext cx="2993255" cy="1035944"/>
            <a:chOff x="502442" y="4736028"/>
            <a:chExt cx="2993255" cy="1035944"/>
          </a:xfrm>
        </p:grpSpPr>
        <p:sp>
          <p:nvSpPr>
            <p:cNvPr id="6" name="文本占位符 3">
              <a:extLst>
                <a:ext uri="{FF2B5EF4-FFF2-40B4-BE49-F238E27FC236}">
                  <a16:creationId xmlns:a16="http://schemas.microsoft.com/office/drawing/2014/main" id="{7A0BA191-70E3-4200-8843-10182E188EF3}"/>
                </a:ext>
              </a:extLst>
            </p:cNvPr>
            <p:cNvSpPr txBox="1">
              <a:spLocks/>
            </p:cNvSpPr>
            <p:nvPr/>
          </p:nvSpPr>
          <p:spPr>
            <a:xfrm>
              <a:off x="502442" y="4736028"/>
              <a:ext cx="2329967"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权衡探索与利用</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A3C4943-302C-4E74-823C-11466C60C15A}"/>
                    </a:ext>
                  </a:extLst>
                </p:cNvPr>
                <p:cNvSpPr txBox="1"/>
                <p:nvPr/>
              </p:nvSpPr>
              <p:spPr>
                <a:xfrm>
                  <a:off x="502442" y="5402640"/>
                  <a:ext cx="2993255" cy="369332"/>
                </a:xfrm>
                <a:prstGeom prst="rect">
                  <a:avLst/>
                </a:prstGeom>
                <a:noFill/>
              </p:spPr>
              <p:txBody>
                <a:bodyPr wrap="none" rtlCol="0">
                  <a:spAutoFit/>
                </a:bodyPr>
                <a:lstStyle/>
                <a:p>
                  <a:r>
                    <a:rPr lang="zh-CN" altLang="en-US" dirty="0">
                      <a:ea typeface="阿里巴巴普惠体 R" panose="00020600040101010101"/>
                    </a:rPr>
                    <a:t>应当选取什么样的策略 </a:t>
                  </a:r>
                  <a14:m>
                    <m:oMath xmlns:m="http://schemas.openxmlformats.org/officeDocument/2006/math">
                      <m:r>
                        <a:rPr lang="en-US" altLang="zh-CN" b="0" i="1" smtClean="0">
                          <a:latin typeface="Cambria Math" panose="02040503050406030204" pitchFamily="18" charset="0"/>
                        </a:rPr>
                        <m:t>𝜋</m:t>
                      </m:r>
                    </m:oMath>
                  </a14:m>
                  <a:r>
                    <a:rPr lang="en-US" dirty="0">
                      <a:ea typeface="阿里巴巴普惠体 R" panose="00020600040101010101"/>
                    </a:rPr>
                    <a:t> </a:t>
                  </a:r>
                  <a:r>
                    <a:rPr lang="zh-CN" altLang="en-US" dirty="0">
                      <a:ea typeface="阿里巴巴普惠体 R" panose="00020600040101010101"/>
                    </a:rPr>
                    <a:t>？</a:t>
                  </a:r>
                  <a:endParaRPr lang="en-US" dirty="0">
                    <a:ea typeface="阿里巴巴普惠体 R" panose="00020600040101010101"/>
                  </a:endParaRPr>
                </a:p>
              </p:txBody>
            </p:sp>
          </mc:Choice>
          <mc:Fallback xmlns="">
            <p:sp>
              <p:nvSpPr>
                <p:cNvPr id="7" name="文本框 6">
                  <a:extLst>
                    <a:ext uri="{FF2B5EF4-FFF2-40B4-BE49-F238E27FC236}">
                      <a16:creationId xmlns:a16="http://schemas.microsoft.com/office/drawing/2014/main" id="{FA3C4943-302C-4E74-823C-11466C60C15A}"/>
                    </a:ext>
                  </a:extLst>
                </p:cNvPr>
                <p:cNvSpPr txBox="1">
                  <a:spLocks noRot="1" noChangeAspect="1" noMove="1" noResize="1" noEditPoints="1" noAdjustHandles="1" noChangeArrowheads="1" noChangeShapeType="1" noTextEdit="1"/>
                </p:cNvSpPr>
                <p:nvPr/>
              </p:nvSpPr>
              <p:spPr>
                <a:xfrm>
                  <a:off x="502442" y="5402640"/>
                  <a:ext cx="2993255" cy="369332"/>
                </a:xfrm>
                <a:prstGeom prst="rect">
                  <a:avLst/>
                </a:prstGeom>
                <a:blipFill>
                  <a:blip r:embed="rId6"/>
                  <a:stretch>
                    <a:fillRect l="-1629" t="-8197" r="-1018" b="-24590"/>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678887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3733F61-FE43-4A88-87C9-75DC749829A7}"/>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dirty="0"/>
          </a:p>
        </p:txBody>
      </p:sp>
      <p:sp>
        <p:nvSpPr>
          <p:cNvPr id="4" name="标题 3">
            <a:extLst>
              <a:ext uri="{FF2B5EF4-FFF2-40B4-BE49-F238E27FC236}">
                <a16:creationId xmlns:a16="http://schemas.microsoft.com/office/drawing/2014/main" id="{377C65FD-91E3-4539-AAA6-DAA2643F2E0C}"/>
              </a:ext>
            </a:extLst>
          </p:cNvPr>
          <p:cNvSpPr>
            <a:spLocks noGrp="1"/>
          </p:cNvSpPr>
          <p:nvPr>
            <p:ph type="title"/>
          </p:nvPr>
        </p:nvSpPr>
        <p:spPr>
          <a:xfrm>
            <a:off x="658558" y="2"/>
            <a:ext cx="8137922" cy="1028699"/>
          </a:xfrm>
        </p:spPr>
        <p:txBody>
          <a:bodyPr/>
          <a:lstStyle/>
          <a:p>
            <a:r>
              <a:rPr lang="en-US" altLang="zh-CN" dirty="0"/>
              <a:t>Regret</a:t>
            </a:r>
            <a:r>
              <a:rPr lang="zh-CN" altLang="en-US" dirty="0"/>
              <a:t>函数</a:t>
            </a:r>
            <a:endParaRPr 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0411701D-FFA1-4170-91C8-7C748B0DC7B0}"/>
                  </a:ext>
                </a:extLst>
              </p:cNvPr>
              <p:cNvSpPr txBox="1">
                <a:spLocks/>
              </p:cNvSpPr>
              <p:nvPr/>
            </p:nvSpPr>
            <p:spPr>
              <a:xfrm>
                <a:off x="502444" y="1341839"/>
                <a:ext cx="8137922" cy="122294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决策的期望收益：</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ℙ</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sub>
                    </m:sSub>
                    <m:d>
                      <m:dPr>
                        <m:begChr m:val="["/>
                        <m:endChr m:val="]"/>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𝑟</m:t>
                        </m:r>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最优收益：</a:t>
                </a:r>
                <a14:m>
                  <m:oMath xmlns:m="http://schemas.openxmlformats.org/officeDocument/2006/math">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unc>
                      <m:func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limLow>
                          <m:limLow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limLow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max</m:t>
                            </m:r>
                          </m:e>
                          <m:lim>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𝒜</m:t>
                            </m:r>
                          </m:lim>
                        </m:limLow>
                      </m:fName>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e>
                    </m:func>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0411701D-FFA1-4170-91C8-7C748B0DC7B0}"/>
                  </a:ext>
                </a:extLst>
              </p:cNvPr>
              <p:cNvSpPr txBox="1">
                <a:spLocks noRot="1" noChangeAspect="1" noMove="1" noResize="1" noEditPoints="1" noAdjustHandles="1" noChangeArrowheads="1" noChangeShapeType="1" noTextEdit="1"/>
              </p:cNvSpPr>
              <p:nvPr/>
            </p:nvSpPr>
            <p:spPr>
              <a:xfrm>
                <a:off x="502444" y="1341839"/>
                <a:ext cx="8137922" cy="1222942"/>
              </a:xfrm>
              <a:prstGeom prst="rect">
                <a:avLst/>
              </a:prstGeom>
              <a:blipFill>
                <a:blip r:embed="rId3"/>
                <a:stretch>
                  <a:fillRect l="-449"/>
                </a:stretch>
              </a:blipFill>
            </p:spPr>
            <p:txBody>
              <a:bodyPr/>
              <a:lstStyle/>
              <a:p>
                <a:r>
                  <a:rPr lang="zh-CN" altLang="en-US">
                    <a:noFill/>
                  </a:rPr>
                  <a:t> </a:t>
                </a:r>
              </a:p>
            </p:txBody>
          </p:sp>
        </mc:Fallback>
      </mc:AlternateContent>
      <p:sp>
        <p:nvSpPr>
          <p:cNvPr id="6" name="文本占位符 3">
            <a:extLst>
              <a:ext uri="{FF2B5EF4-FFF2-40B4-BE49-F238E27FC236}">
                <a16:creationId xmlns:a16="http://schemas.microsoft.com/office/drawing/2014/main" id="{DA203B12-318E-4E2E-AB17-F08E2F912AA7}"/>
              </a:ext>
            </a:extLst>
          </p:cNvPr>
          <p:cNvSpPr txBox="1">
            <a:spLocks/>
          </p:cNvSpPr>
          <p:nvPr/>
        </p:nvSpPr>
        <p:spPr>
          <a:xfrm>
            <a:off x="502443" y="2659967"/>
            <a:ext cx="1252016"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a:latin typeface="阿里巴巴普惠体 B" panose="00020600040101010101" pitchFamily="18" charset="-122"/>
                <a:ea typeface="阿里巴巴普惠体 B" panose="00020600040101010101" pitchFamily="18" charset="-122"/>
                <a:cs typeface="阿里巴巴普惠体 B" panose="00020600040101010101" pitchFamily="18" charset="-122"/>
              </a:rPr>
              <a:t>Regret</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4656CAF9-F126-4783-8A69-843F72BF96AA}"/>
                  </a:ext>
                </a:extLst>
              </p:cNvPr>
              <p:cNvSpPr txBox="1">
                <a:spLocks/>
              </p:cNvSpPr>
              <p:nvPr/>
            </p:nvSpPr>
            <p:spPr>
              <a:xfrm>
                <a:off x="502443" y="3481442"/>
                <a:ext cx="8137922" cy="1222942"/>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决策与最优决策的收益差：</a:t>
                </a:r>
                <a14:m>
                  <m:oMath xmlns:m="http://schemas.openxmlformats.org/officeDocument/2006/math">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𝑅</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oMath>
                </a14:m>
                <a:endParaRPr lang="en-US" altLang="zh-CN" b="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Total</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Regret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函数：</a:t>
                </a:r>
                <a14:m>
                  <m:oMath xmlns:m="http://schemas.openxmlformats.org/officeDocument/2006/math">
                    <m:sSub>
                      <m:sSubPr>
                        <m:ctrlP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sub>
                    </m:sSub>
                    <m:d>
                      <m:dPr>
                        <m:begChr m:val="["/>
                        <m:endChr m:val="]"/>
                        <m:ctrlPr>
                          <a:rPr lang="en-US" altLang="zh-CN" b="0" i="1" smtClean="0">
                            <a:latin typeface="Cambria Math" panose="02040503050406030204" pitchFamily="18" charset="0"/>
                            <a:ea typeface="阿里巴巴普惠体 R" panose="00020600040101010101" pitchFamily="18" charset="-122"/>
                          </a:rPr>
                        </m:ctrlPr>
                      </m:dPr>
                      <m:e>
                        <m:nary>
                          <m:naryPr>
                            <m: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𝑇</m:t>
                            </m:r>
                          </m:sup>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𝑅</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Sup>
                                  <m:sSub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sub>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bSup>
                              </m:e>
                            </m:d>
                          </m:e>
                        </m:nary>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7" name="内容占位符 2">
                <a:extLst>
                  <a:ext uri="{FF2B5EF4-FFF2-40B4-BE49-F238E27FC236}">
                    <a16:creationId xmlns:a16="http://schemas.microsoft.com/office/drawing/2014/main" id="{4656CAF9-F126-4783-8A69-843F72BF96AA}"/>
                  </a:ext>
                </a:extLst>
              </p:cNvPr>
              <p:cNvSpPr txBox="1">
                <a:spLocks noRot="1" noChangeAspect="1" noMove="1" noResize="1" noEditPoints="1" noAdjustHandles="1" noChangeArrowheads="1" noChangeShapeType="1" noTextEdit="1"/>
              </p:cNvSpPr>
              <p:nvPr/>
            </p:nvSpPr>
            <p:spPr>
              <a:xfrm>
                <a:off x="502443" y="3481442"/>
                <a:ext cx="8137922" cy="1222942"/>
              </a:xfrm>
              <a:prstGeom prst="rect">
                <a:avLst/>
              </a:prstGeom>
              <a:blipFill>
                <a:blip r:embed="rId6"/>
                <a:stretch>
                  <a:fillRect l="-449" b="-32836"/>
                </a:stretch>
              </a:blipFill>
            </p:spPr>
            <p:txBody>
              <a:bodyPr/>
              <a:lstStyle/>
              <a:p>
                <a:r>
                  <a:rPr lang="zh-CN" altLang="en-US">
                    <a:noFill/>
                  </a:rPr>
                  <a:t> </a:t>
                </a:r>
              </a:p>
            </p:txBody>
          </p:sp>
        </mc:Fallback>
      </mc:AlternateContent>
      <p:sp>
        <p:nvSpPr>
          <p:cNvPr id="8" name="文本占位符 3">
            <a:extLst>
              <a:ext uri="{FF2B5EF4-FFF2-40B4-BE49-F238E27FC236}">
                <a16:creationId xmlns:a16="http://schemas.microsoft.com/office/drawing/2014/main" id="{4C4D2675-DA3B-4CD9-B352-A85C78F782EB}"/>
              </a:ext>
            </a:extLst>
          </p:cNvPr>
          <p:cNvSpPr txBox="1">
            <a:spLocks/>
          </p:cNvSpPr>
          <p:nvPr/>
        </p:nvSpPr>
        <p:spPr>
          <a:xfrm>
            <a:off x="502443" y="4631950"/>
            <a:ext cx="1252016"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等价性</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329E05A-5B74-44DB-BFAA-4D22CB7A5D6D}"/>
                  </a:ext>
                </a:extLst>
              </p:cNvPr>
              <p:cNvSpPr txBox="1">
                <a:spLocks/>
              </p:cNvSpPr>
              <p:nvPr/>
            </p:nvSpPr>
            <p:spPr>
              <a:xfrm>
                <a:off x="502443" y="5415828"/>
                <a:ext cx="8137922" cy="70990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func>
                      <m:func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min</m:t>
                        </m:r>
                      </m:fName>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sub>
                        </m:sSub>
                      </m:e>
                    </m:func>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func>
                      <m:func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funcPr>
                      <m:fNa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max</m:t>
                        </m:r>
                      </m:fName>
                      <m:e>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brk m:alnAt="23"/>
                              </m:r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𝔼</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r>
                              <m:rPr>
                                <m:brk m:alnAt="23"/>
                              </m:r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𝜋</m:t>
                            </m:r>
                          </m:sub>
                        </m:sSub>
                        <m:d>
                          <m:dPr>
                            <m:begChr m:val="["/>
                            <m:endChr m:val="]"/>
                            <m:ctrlPr>
                              <a:rPr lang="en-US" altLang="zh-CN" b="0" i="1" smtClean="0">
                                <a:latin typeface="Cambria Math" panose="02040503050406030204" pitchFamily="18" charset="0"/>
                                <a:ea typeface="阿里巴巴普惠体 R" panose="00020600040101010101" pitchFamily="18" charset="-122"/>
                              </a:rPr>
                            </m:ctrlPr>
                          </m:dPr>
                          <m:e>
                            <m:nary>
                              <m:naryPr>
                                <m:chr m:val="∑"/>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naryPr>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=1</m:t>
                                </m:r>
                              </m:sub>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𝑇</m:t>
                                </m:r>
                              </m:sup>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bSup>
                                      <m:sSubSupPr>
                                        <m:ctrlP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ctrlPr>
                                      </m:sSubSupPr>
                                      <m:e>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𝑎</m:t>
                                        </m:r>
                                      </m:e>
                                      <m:sub>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𝑡</m:t>
                                        </m:r>
                                      </m:sub>
                                      <m:sup>
                                        <m:r>
                                          <a:rPr lang="en-US" altLang="zh-CN" i="1">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bSup>
                                  </m:e>
                                </m:d>
                              </m:e>
                            </m:nary>
                          </m:e>
                        </m:d>
                      </m:e>
                    </m:func>
                  </m:oMath>
                </a14:m>
                <a:endParaRPr lang="en-US" altLang="zh-CN" b="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9" name="内容占位符 2">
                <a:extLst>
                  <a:ext uri="{FF2B5EF4-FFF2-40B4-BE49-F238E27FC236}">
                    <a16:creationId xmlns:a16="http://schemas.microsoft.com/office/drawing/2014/main" id="{9329E05A-5B74-44DB-BFAA-4D22CB7A5D6D}"/>
                  </a:ext>
                </a:extLst>
              </p:cNvPr>
              <p:cNvSpPr txBox="1">
                <a:spLocks noRot="1" noChangeAspect="1" noMove="1" noResize="1" noEditPoints="1" noAdjustHandles="1" noChangeArrowheads="1" noChangeShapeType="1" noTextEdit="1"/>
              </p:cNvSpPr>
              <p:nvPr/>
            </p:nvSpPr>
            <p:spPr>
              <a:xfrm>
                <a:off x="502443" y="5415828"/>
                <a:ext cx="8137922" cy="709909"/>
              </a:xfrm>
              <a:prstGeom prst="rect">
                <a:avLst/>
              </a:prstGeom>
              <a:blipFill>
                <a:blip r:embed="rId7"/>
                <a:stretch>
                  <a:fillRect l="-449" t="-65812" b="-62393"/>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3647EAC6-21BA-4058-B171-CBAD97319D7D}"/>
              </a:ext>
            </a:extLst>
          </p:cNvPr>
          <p:cNvSpPr txBox="1"/>
          <p:nvPr/>
        </p:nvSpPr>
        <p:spPr>
          <a:xfrm>
            <a:off x="4650430" y="5274682"/>
            <a:ext cx="3839513" cy="646331"/>
          </a:xfrm>
          <a:prstGeom prst="rect">
            <a:avLst/>
          </a:prstGeom>
          <a:noFill/>
        </p:spPr>
        <p:txBody>
          <a:bodyPr wrap="none" rtlCol="0">
            <a:spAutoFit/>
          </a:bodyPr>
          <a:lstStyle/>
          <a:p>
            <a:r>
              <a:rPr lang="zh-CN" altLang="en-US" b="1" dirty="0">
                <a:solidFill>
                  <a:schemeClr val="accent2"/>
                </a:solidFill>
                <a:ea typeface="阿里巴巴普惠体 R" panose="00020600040101010101"/>
              </a:rPr>
              <a:t>随着时间推移，单步</a:t>
            </a:r>
            <a:r>
              <a:rPr lang="en-US" altLang="zh-CN" b="1" dirty="0">
                <a:solidFill>
                  <a:schemeClr val="accent2"/>
                </a:solidFill>
                <a:ea typeface="阿里巴巴普惠体 R" panose="00020600040101010101"/>
              </a:rPr>
              <a:t>regret</a:t>
            </a:r>
            <a:r>
              <a:rPr lang="zh-CN" altLang="en-US" b="1" dirty="0">
                <a:solidFill>
                  <a:schemeClr val="accent2"/>
                </a:solidFill>
                <a:ea typeface="阿里巴巴普惠体 R" panose="00020600040101010101"/>
              </a:rPr>
              <a:t>越来越小</a:t>
            </a:r>
            <a:endParaRPr lang="en-US" altLang="zh-CN" b="1" dirty="0">
              <a:solidFill>
                <a:schemeClr val="accent2"/>
              </a:solidFill>
              <a:ea typeface="阿里巴巴普惠体 R" panose="00020600040101010101"/>
            </a:endParaRPr>
          </a:p>
          <a:p>
            <a:r>
              <a:rPr lang="zh-CN" altLang="en-US" b="1" dirty="0">
                <a:solidFill>
                  <a:schemeClr val="accent2"/>
                </a:solidFill>
                <a:ea typeface="阿里巴巴普惠体 R" panose="00020600040101010101"/>
              </a:rPr>
              <a:t>那么探索一直都是必须的吗？</a:t>
            </a:r>
            <a:endParaRPr lang="en-US" b="1" dirty="0">
              <a:solidFill>
                <a:schemeClr val="accent2"/>
              </a:solidFill>
              <a:ea typeface="阿里巴巴普惠体 R" panose="00020600040101010101"/>
            </a:endParaRPr>
          </a:p>
        </p:txBody>
      </p:sp>
    </p:spTree>
    <p:custDataLst>
      <p:tags r:id="rId1"/>
    </p:custDataLst>
    <p:extLst>
      <p:ext uri="{BB962C8B-B14F-4D97-AF65-F5344CB8AC3E}">
        <p14:creationId xmlns:p14="http://schemas.microsoft.com/office/powerpoint/2010/main" val="464709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33B9BED-9363-46DF-A4AA-5577FDAE0B87}"/>
              </a:ext>
            </a:extLst>
          </p:cNvPr>
          <p:cNvSpPr>
            <a:spLocks noGrp="1"/>
          </p:cNvSpPr>
          <p:nvPr>
            <p:ph type="ftr" sz="quarter" idx="11"/>
          </p:nvPr>
        </p:nvSpPr>
        <p:spPr>
          <a:xfrm>
            <a:off x="502443" y="6240464"/>
            <a:ext cx="6483886" cy="206381"/>
          </a:xfrm>
        </p:spPr>
        <p:txBody>
          <a:bodyPr/>
          <a:lstStyle/>
          <a:p>
            <a:r>
              <a:rPr lang="en-US" dirty="0"/>
              <a:t>Lai, </a:t>
            </a:r>
            <a:r>
              <a:rPr lang="en-US" dirty="0" err="1"/>
              <a:t>Tze</a:t>
            </a:r>
            <a:r>
              <a:rPr lang="en-US" dirty="0"/>
              <a:t> Leung, and Herbert Robbins. "Asymptotically efficient adaptive allocation rules." </a:t>
            </a:r>
            <a:r>
              <a:rPr lang="en-US" i="1" dirty="0"/>
              <a:t>Advances in applied mathematics</a:t>
            </a:r>
            <a:r>
              <a:rPr lang="en-US" dirty="0"/>
              <a:t> 6.1 (1985): 4-22.</a:t>
            </a:r>
            <a:endParaRPr lang="zh-CN" altLang="en-US" dirty="0"/>
          </a:p>
        </p:txBody>
      </p:sp>
      <p:sp>
        <p:nvSpPr>
          <p:cNvPr id="3" name="灯片编号占位符 2">
            <a:extLst>
              <a:ext uri="{FF2B5EF4-FFF2-40B4-BE49-F238E27FC236}">
                <a16:creationId xmlns:a16="http://schemas.microsoft.com/office/drawing/2014/main" id="{0492C6EE-CFB4-43E8-8C84-0A32E841391B}"/>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dirty="0"/>
          </a:p>
        </p:txBody>
      </p:sp>
      <p:sp>
        <p:nvSpPr>
          <p:cNvPr id="4" name="标题 3">
            <a:extLst>
              <a:ext uri="{FF2B5EF4-FFF2-40B4-BE49-F238E27FC236}">
                <a16:creationId xmlns:a16="http://schemas.microsoft.com/office/drawing/2014/main" id="{E7635C46-E6CF-489E-9F03-89F3EA591D98}"/>
              </a:ext>
            </a:extLst>
          </p:cNvPr>
          <p:cNvSpPr>
            <a:spLocks noGrp="1"/>
          </p:cNvSpPr>
          <p:nvPr>
            <p:ph type="title"/>
          </p:nvPr>
        </p:nvSpPr>
        <p:spPr>
          <a:xfrm>
            <a:off x="665993" y="2"/>
            <a:ext cx="8137922" cy="1028699"/>
          </a:xfrm>
        </p:spPr>
        <p:txBody>
          <a:bodyPr/>
          <a:lstStyle/>
          <a:p>
            <a:r>
              <a:rPr lang="en-US" altLang="zh-CN"/>
              <a:t>Regret</a:t>
            </a:r>
            <a:r>
              <a:rPr lang="zh-CN" altLang="en-US"/>
              <a:t>函数</a:t>
            </a:r>
            <a:endParaRPr 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DC83DDC8-EBB8-4F80-9E3B-13A761CCA9E0}"/>
                  </a:ext>
                </a:extLst>
              </p:cNvPr>
              <p:cNvSpPr txBox="1">
                <a:spLocks/>
              </p:cNvSpPr>
              <p:nvPr/>
            </p:nvSpPr>
            <p:spPr>
              <a:xfrm>
                <a:off x="502444" y="1341839"/>
                <a:ext cx="8137922" cy="1028700"/>
              </a:xfrm>
              <a:prstGeom prst="rect">
                <a:avLst/>
              </a:prstGeom>
            </p:spPr>
            <p:txBody>
              <a:bodyPr vert="horz" lIns="91440" tIns="45720" rIns="91440" bIns="45720" rtlCol="0">
                <a:normAutofit fontScale="925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如果一直探索新决策：</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total regret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将线性递增，无法收敛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如果一直不探索新决策：</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𝜎</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𝑇</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𝑅</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total regret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仍将线性递增</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DC83DDC8-EBB8-4F80-9E3B-13A761CCA9E0}"/>
                  </a:ext>
                </a:extLst>
              </p:cNvPr>
              <p:cNvSpPr txBox="1">
                <a:spLocks noRot="1" noChangeAspect="1" noMove="1" noResize="1" noEditPoints="1" noAdjustHandles="1" noChangeArrowheads="1" noChangeShapeType="1" noTextEdit="1"/>
              </p:cNvSpPr>
              <p:nvPr/>
            </p:nvSpPr>
            <p:spPr>
              <a:xfrm>
                <a:off x="502444" y="1341839"/>
                <a:ext cx="8137922" cy="1028700"/>
              </a:xfrm>
              <a:prstGeom prst="rect">
                <a:avLst/>
              </a:prstGeom>
              <a:blipFill>
                <a:blip r:embed="rId3"/>
                <a:stretch>
                  <a:fillRect l="-300" t="-2959"/>
                </a:stretch>
              </a:blipFill>
            </p:spPr>
            <p:txBody>
              <a:bodyPr/>
              <a:lstStyle/>
              <a:p>
                <a:r>
                  <a:rPr lang="zh-CN" altLang="en-US">
                    <a:noFill/>
                  </a:rPr>
                  <a:t> </a:t>
                </a:r>
              </a:p>
            </p:txBody>
          </p:sp>
        </mc:Fallback>
      </mc:AlternateContent>
      <p:sp>
        <p:nvSpPr>
          <p:cNvPr id="6" name="文本占位符 3">
            <a:extLst>
              <a:ext uri="{FF2B5EF4-FFF2-40B4-BE49-F238E27FC236}">
                <a16:creationId xmlns:a16="http://schemas.microsoft.com/office/drawing/2014/main" id="{51ACB544-E26C-437A-95CB-899E133A2757}"/>
              </a:ext>
            </a:extLst>
          </p:cNvPr>
          <p:cNvSpPr txBox="1">
            <a:spLocks/>
          </p:cNvSpPr>
          <p:nvPr/>
        </p:nvSpPr>
        <p:spPr>
          <a:xfrm>
            <a:off x="502443" y="3769151"/>
            <a:ext cx="3024528"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下界（</a:t>
            </a:r>
            <a:r>
              <a:rPr lang="en-US" altLang="zh-CN"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Lai &amp; Robbins</a:t>
            </a:r>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972D0819-DF5B-4615-A0FA-E510236DF4D6}"/>
                  </a:ext>
                </a:extLst>
              </p:cNvPr>
              <p:cNvSpPr txBox="1">
                <a:spLocks/>
              </p:cNvSpPr>
              <p:nvPr/>
            </p:nvSpPr>
            <p:spPr>
              <a:xfrm>
                <a:off x="502444" y="4384276"/>
                <a:ext cx="8301471" cy="654383"/>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 </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m:rPr>
                            <m:sty m:val="p"/>
                          </m:rPr>
                          <a:rPr lang="en-US" altLang="zh-CN" b="0" i="0" smtClean="0">
                            <a:latin typeface="Cambria Math" panose="02040503050406030204" pitchFamily="18" charset="0"/>
                            <a:ea typeface="阿里巴巴普惠体 R" panose="00020600040101010101" pitchFamily="18" charset="-122"/>
                            <a:cs typeface="阿里巴巴普惠体 R" panose="00020600040101010101" pitchFamily="18" charset="-122"/>
                          </a:rPr>
                          <m:t>Δ</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sub>
                    </m:s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和反馈函数分布相似性：</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𝐷</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𝐾𝐿</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ℛ</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ℛ</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up>
                        </m:sSup>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𝑟</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描述</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7" name="内容占位符 2">
                <a:extLst>
                  <a:ext uri="{FF2B5EF4-FFF2-40B4-BE49-F238E27FC236}">
                    <a16:creationId xmlns:a16="http://schemas.microsoft.com/office/drawing/2014/main" id="{972D0819-DF5B-4615-A0FA-E510236DF4D6}"/>
                  </a:ext>
                </a:extLst>
              </p:cNvPr>
              <p:cNvSpPr txBox="1">
                <a:spLocks noRot="1" noChangeAspect="1" noMove="1" noResize="1" noEditPoints="1" noAdjustHandles="1" noChangeArrowheads="1" noChangeShapeType="1" noTextEdit="1"/>
              </p:cNvSpPr>
              <p:nvPr/>
            </p:nvSpPr>
            <p:spPr>
              <a:xfrm>
                <a:off x="502444" y="4384276"/>
                <a:ext cx="8301471" cy="654383"/>
              </a:xfrm>
              <a:prstGeom prst="rect">
                <a:avLst/>
              </a:prstGeom>
              <a:blipFill>
                <a:blip r:embed="rId4"/>
                <a:stretch>
                  <a:fillRect l="-294" t="-7407" b="-13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E647A9F-4D12-4F63-8151-DB56F0E993C0}"/>
                  </a:ext>
                </a:extLst>
              </p:cNvPr>
              <p:cNvSpPr txBox="1"/>
              <p:nvPr/>
            </p:nvSpPr>
            <p:spPr>
              <a:xfrm>
                <a:off x="2156481" y="5116788"/>
                <a:ext cx="4939686" cy="798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𝑇</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𝑅</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𝑇</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𝑎</m:t>
                                      </m:r>
                                    </m:sub>
                                  </m:sSub>
                                  <m:r>
                                    <a:rPr lang="en-US" b="0" i="1" smtClean="0">
                                      <a:latin typeface="Cambria Math" panose="02040503050406030204" pitchFamily="18" charset="0"/>
                                    </a:rPr>
                                    <m:t>&gt;0</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ℛ</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𝑎</m:t>
                                              </m:r>
                                            </m:e>
                                          </m:d>
                                        </m:e>
                                      </m:d>
                                    </m:den>
                                  </m:f>
                                </m:e>
                              </m:nary>
                            </m:e>
                          </m:func>
                        </m:e>
                      </m:func>
                    </m:oMath>
                  </m:oMathPara>
                </a14:m>
                <a:endParaRPr lang="en-US" dirty="0"/>
              </a:p>
            </p:txBody>
          </p:sp>
        </mc:Choice>
        <mc:Fallback xmlns="">
          <p:sp>
            <p:nvSpPr>
              <p:cNvPr id="8" name="文本框 7">
                <a:extLst>
                  <a:ext uri="{FF2B5EF4-FFF2-40B4-BE49-F238E27FC236}">
                    <a16:creationId xmlns:a16="http://schemas.microsoft.com/office/drawing/2014/main" id="{0E647A9F-4D12-4F63-8151-DB56F0E993C0}"/>
                  </a:ext>
                </a:extLst>
              </p:cNvPr>
              <p:cNvSpPr txBox="1">
                <a:spLocks noRot="1" noChangeAspect="1" noMove="1" noResize="1" noEditPoints="1" noAdjustHandles="1" noChangeArrowheads="1" noChangeShapeType="1" noTextEdit="1"/>
              </p:cNvSpPr>
              <p:nvPr/>
            </p:nvSpPr>
            <p:spPr>
              <a:xfrm>
                <a:off x="2156481" y="5116788"/>
                <a:ext cx="4939686" cy="798745"/>
              </a:xfrm>
              <a:prstGeom prst="rect">
                <a:avLst/>
              </a:prstGeom>
              <a:blipFill>
                <a:blip r:embed="rId5"/>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F2ECE3C-3B09-40F1-828F-867B09E6A803}"/>
              </a:ext>
            </a:extLst>
          </p:cNvPr>
          <p:cNvSpPr txBox="1"/>
          <p:nvPr/>
        </p:nvSpPr>
        <p:spPr>
          <a:xfrm>
            <a:off x="502443" y="2776330"/>
            <a:ext cx="6843540" cy="369332"/>
          </a:xfrm>
          <a:prstGeom prst="rect">
            <a:avLst/>
          </a:prstGeom>
          <a:noFill/>
        </p:spPr>
        <p:txBody>
          <a:bodyPr wrap="none" rtlCol="0">
            <a:spAutoFit/>
          </a:bodyPr>
          <a:lstStyle/>
          <a:p>
            <a:r>
              <a:rPr lang="zh-CN" altLang="en-US" b="1" dirty="0">
                <a:solidFill>
                  <a:srgbClr val="00B0F0"/>
                </a:solidFill>
                <a:ea typeface="阿里巴巴普惠体 R" panose="00020600040101010101"/>
              </a:rPr>
              <a:t>是否存在一个方法具有次线性（</a:t>
            </a:r>
            <a:r>
              <a:rPr lang="en-US" altLang="zh-CN" b="1" dirty="0">
                <a:solidFill>
                  <a:srgbClr val="00B0F0"/>
                </a:solidFill>
                <a:ea typeface="阿里巴巴普惠体 R" panose="00020600040101010101"/>
              </a:rPr>
              <a:t>sublinear</a:t>
            </a:r>
            <a:r>
              <a:rPr lang="zh-CN" altLang="en-US" b="1" dirty="0">
                <a:solidFill>
                  <a:srgbClr val="00B0F0"/>
                </a:solidFill>
                <a:ea typeface="阿里巴巴普惠体 R" panose="00020600040101010101"/>
              </a:rPr>
              <a:t>）收敛保证的 </a:t>
            </a:r>
            <a:r>
              <a:rPr lang="en-US" altLang="zh-CN" b="1" dirty="0">
                <a:solidFill>
                  <a:srgbClr val="00B0F0"/>
                </a:solidFill>
                <a:ea typeface="阿里巴巴普惠体 R" panose="00020600040101010101"/>
              </a:rPr>
              <a:t>regret</a:t>
            </a:r>
            <a:r>
              <a:rPr lang="zh-CN" altLang="en-US" b="1" dirty="0">
                <a:solidFill>
                  <a:srgbClr val="00B0F0"/>
                </a:solidFill>
                <a:ea typeface="阿里巴巴普惠体 R" panose="00020600040101010101"/>
              </a:rPr>
              <a:t>？</a:t>
            </a:r>
            <a:endParaRPr lang="en-US" b="1" dirty="0">
              <a:solidFill>
                <a:srgbClr val="00B0F0"/>
              </a:solidFill>
              <a:ea typeface="阿里巴巴普惠体 R" panose="00020600040101010101"/>
            </a:endParaRPr>
          </a:p>
        </p:txBody>
      </p:sp>
    </p:spTree>
    <p:custDataLst>
      <p:tags r:id="rId1"/>
    </p:custDataLst>
    <p:extLst>
      <p:ext uri="{BB962C8B-B14F-4D97-AF65-F5344CB8AC3E}">
        <p14:creationId xmlns:p14="http://schemas.microsoft.com/office/powerpoint/2010/main" val="1540308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C115D03-16FF-4CE2-BCB4-20FE5F45D80A}"/>
              </a:ext>
            </a:extLst>
          </p:cNvPr>
          <p:cNvSpPr>
            <a:spLocks noGrp="1"/>
          </p:cNvSpPr>
          <p:nvPr>
            <p:ph type="sldNum" sz="quarter" idx="12"/>
          </p:nvPr>
        </p:nvSpPr>
        <p:spPr/>
        <p:txBody>
          <a:bodyPr/>
          <a:lstStyle/>
          <a:p>
            <a:fld id="{5DD3DB80-B894-403A-B48E-6FDC1A72010E}" type="slidenum">
              <a:rPr lang="zh-CN" altLang="en-US" smtClean="0"/>
              <a:pPr/>
              <a:t>4</a:t>
            </a:fld>
            <a:endParaRPr lang="zh-CN" altLang="en-US" dirty="0"/>
          </a:p>
        </p:txBody>
      </p:sp>
      <p:sp>
        <p:nvSpPr>
          <p:cNvPr id="4" name="标题 3">
            <a:extLst>
              <a:ext uri="{FF2B5EF4-FFF2-40B4-BE49-F238E27FC236}">
                <a16:creationId xmlns:a16="http://schemas.microsoft.com/office/drawing/2014/main" id="{6873A0C8-9088-49C2-BFC7-819BC646E9DC}"/>
              </a:ext>
            </a:extLst>
          </p:cNvPr>
          <p:cNvSpPr>
            <a:spLocks noGrp="1"/>
          </p:cNvSpPr>
          <p:nvPr>
            <p:ph type="title"/>
          </p:nvPr>
        </p:nvSpPr>
        <p:spPr/>
        <p:txBody>
          <a:bodyPr/>
          <a:lstStyle/>
          <a:p>
            <a:r>
              <a:rPr lang="zh-CN" altLang="en-US" dirty="0"/>
              <a:t>决策和预测的不同</a:t>
            </a:r>
          </a:p>
        </p:txBody>
      </p:sp>
      <p:sp>
        <p:nvSpPr>
          <p:cNvPr id="5" name="内容占位符 4">
            <a:extLst>
              <a:ext uri="{FF2B5EF4-FFF2-40B4-BE49-F238E27FC236}">
                <a16:creationId xmlns:a16="http://schemas.microsoft.com/office/drawing/2014/main" id="{1BF6D8C5-C841-4700-982D-52C851E7287B}"/>
              </a:ext>
            </a:extLst>
          </p:cNvPr>
          <p:cNvSpPr>
            <a:spLocks noGrp="1"/>
          </p:cNvSpPr>
          <p:nvPr>
            <p:ph sz="quarter" idx="13"/>
          </p:nvPr>
        </p:nvSpPr>
        <p:spPr>
          <a:xfrm>
            <a:off x="502444" y="4362450"/>
            <a:ext cx="4360501" cy="1935164"/>
          </a:xfrm>
        </p:spPr>
        <p:txBody>
          <a:bodyPr>
            <a:normAutofit/>
          </a:bodyPr>
          <a:lstStyle/>
          <a:p>
            <a:r>
              <a:rPr lang="zh-CN" altLang="en-US" sz="2000" dirty="0"/>
              <a:t>决策亲自改变世界</a:t>
            </a:r>
            <a:endParaRPr lang="en-US" altLang="zh-CN" sz="2000" dirty="0"/>
          </a:p>
          <a:p>
            <a:pPr lvl="1"/>
            <a:r>
              <a:rPr lang="zh-CN" altLang="en-US" sz="1800" dirty="0"/>
              <a:t>医生或者</a:t>
            </a:r>
            <a:r>
              <a:rPr lang="en-US" altLang="zh-CN" sz="1800" dirty="0"/>
              <a:t>AI</a:t>
            </a:r>
            <a:r>
              <a:rPr lang="zh-CN" altLang="en-US" sz="1800" dirty="0"/>
              <a:t>直接给病人下达治疗方案</a:t>
            </a:r>
            <a:endParaRPr lang="en-US" altLang="zh-CN" sz="2000" dirty="0"/>
          </a:p>
          <a:p>
            <a:r>
              <a:rPr lang="zh-CN" altLang="en-US" sz="2000" dirty="0"/>
              <a:t>预测辅助别人改变世界</a:t>
            </a:r>
            <a:endParaRPr lang="en-US" altLang="zh-CN" sz="2000" dirty="0"/>
          </a:p>
          <a:p>
            <a:pPr lvl="1"/>
            <a:r>
              <a:rPr lang="en-US" altLang="zh-CN" sz="1800" dirty="0"/>
              <a:t>AI</a:t>
            </a:r>
            <a:r>
              <a:rPr lang="zh-CN" altLang="en-US" sz="1800" dirty="0"/>
              <a:t>告诉医生病人可能的得病预测，医生综合各方面判断最后给病人下达治疗方案</a:t>
            </a:r>
            <a:endParaRPr lang="en-US" altLang="zh-CN" sz="1800" dirty="0"/>
          </a:p>
          <a:p>
            <a:pPr lvl="1"/>
            <a:endParaRPr lang="zh-CN" altLang="en-US" sz="1800" dirty="0"/>
          </a:p>
        </p:txBody>
      </p:sp>
      <p:pic>
        <p:nvPicPr>
          <p:cNvPr id="6" name="图片 5">
            <a:extLst>
              <a:ext uri="{FF2B5EF4-FFF2-40B4-BE49-F238E27FC236}">
                <a16:creationId xmlns:a16="http://schemas.microsoft.com/office/drawing/2014/main" id="{F6B096BF-DFE3-409D-867C-1FB5589A28E0}"/>
              </a:ext>
            </a:extLst>
          </p:cNvPr>
          <p:cNvPicPr>
            <a:picLocks noChangeAspect="1"/>
          </p:cNvPicPr>
          <p:nvPr/>
        </p:nvPicPr>
        <p:blipFill>
          <a:blip r:embed="rId2"/>
          <a:stretch>
            <a:fillRect/>
          </a:stretch>
        </p:blipFill>
        <p:spPr>
          <a:xfrm>
            <a:off x="5125800" y="3962776"/>
            <a:ext cx="3522120" cy="2242964"/>
          </a:xfrm>
          <a:prstGeom prst="rect">
            <a:avLst/>
          </a:prstGeom>
        </p:spPr>
      </p:pic>
      <p:sp>
        <p:nvSpPr>
          <p:cNvPr id="18" name="内容占位符 2">
            <a:extLst>
              <a:ext uri="{FF2B5EF4-FFF2-40B4-BE49-F238E27FC236}">
                <a16:creationId xmlns:a16="http://schemas.microsoft.com/office/drawing/2014/main" id="{9E76F0BB-581E-4743-B833-FAFA848BE9C4}"/>
              </a:ext>
            </a:extLst>
          </p:cNvPr>
          <p:cNvSpPr txBox="1">
            <a:spLocks/>
          </p:cNvSpPr>
          <p:nvPr/>
        </p:nvSpPr>
        <p:spPr>
          <a:xfrm>
            <a:off x="502442" y="1250265"/>
            <a:ext cx="8145477" cy="2490570"/>
          </a:xfrm>
          <a:prstGeom prst="rect">
            <a:avLst/>
          </a:prstGeom>
        </p:spPr>
        <p:txBody>
          <a:bodyPr vert="horz" lIns="91440" tIns="45720" rIns="91440" bIns="45720" rtlCol="0">
            <a:normAutofit lnSpcReduction="10000"/>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AAF5"/>
              </a:buClr>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决策下达到环境中，直接改变环境</a:t>
            </a:r>
            <a:endParaRPr lang="en-US" altLang="zh-CN"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buClr>
                <a:srgbClr val="29AAF5"/>
              </a:buClr>
              <a:defRPr/>
            </a:pPr>
            <a:r>
              <a:rPr lang="zh-CN" altLang="en-US"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未来发展随之改变</a:t>
            </a:r>
            <a:endParaRPr kumimoji="0" lang="en-US" altLang="zh-CN"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buClr>
                <a:srgbClr val="29AAF5"/>
              </a:buClr>
              <a:defRPr/>
            </a:pPr>
            <a:r>
              <a:rPr kumimoji="0" lang="zh-CN" altLang="en-US"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“做决策，担责任”</a:t>
            </a:r>
            <a:endParaRPr kumimoji="0" lang="en-US" altLang="zh-CN"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5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预测仅产生信号，不考虑环境的改变</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5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预测的信号是否用、怎么用，不需要考虑</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文本占位符 3">
            <a:extLst>
              <a:ext uri="{FF2B5EF4-FFF2-40B4-BE49-F238E27FC236}">
                <a16:creationId xmlns:a16="http://schemas.microsoft.com/office/drawing/2014/main" id="{A6EB133D-93B1-AC9A-E1FE-A6F783D53D93}"/>
              </a:ext>
            </a:extLst>
          </p:cNvPr>
          <p:cNvSpPr txBox="1"/>
          <p:nvPr/>
        </p:nvSpPr>
        <p:spPr>
          <a:xfrm>
            <a:off x="502443" y="3839845"/>
            <a:ext cx="1708653" cy="435610"/>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智慧医疗</a:t>
            </a:r>
          </a:p>
        </p:txBody>
      </p:sp>
    </p:spTree>
    <p:extLst>
      <p:ext uri="{BB962C8B-B14F-4D97-AF65-F5344CB8AC3E}">
        <p14:creationId xmlns:p14="http://schemas.microsoft.com/office/powerpoint/2010/main" val="28824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62F00D0-4CE5-408D-BAA5-0526097F0A5D}"/>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dirty="0"/>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D80CD7CB-329F-4CDC-93B9-682741032A76}"/>
                  </a:ext>
                </a:extLst>
              </p:cNvPr>
              <p:cNvSpPr>
                <a:spLocks noGrp="1"/>
              </p:cNvSpPr>
              <p:nvPr>
                <p:ph type="title"/>
              </p:nvPr>
            </p:nvSpPr>
            <p:spPr>
              <a:xfrm>
                <a:off x="658558" y="2"/>
                <a:ext cx="8137922" cy="1028699"/>
              </a:xfrm>
            </p:spPr>
            <p:txBody>
              <a:bodyPr/>
              <a:lstStyle/>
              <a:p>
                <a:r>
                  <a:rPr lang="zh-CN" altLang="en-US" dirty="0"/>
                  <a:t>贪心策略和 </a:t>
                </a:r>
                <a14:m>
                  <m:oMath xmlns:m="http://schemas.openxmlformats.org/officeDocument/2006/math">
                    <m:r>
                      <a:rPr lang="en-US" altLang="zh-CN" b="1" i="1" smtClean="0">
                        <a:latin typeface="Cambria Math" panose="02040503050406030204" pitchFamily="18" charset="0"/>
                      </a:rPr>
                      <m:t>𝝐</m:t>
                    </m:r>
                  </m:oMath>
                </a14:m>
                <a:r>
                  <a:rPr lang="en-US" dirty="0"/>
                  <a:t>-greedy </a:t>
                </a:r>
                <a:r>
                  <a:rPr lang="zh-CN" altLang="en-US" dirty="0"/>
                  <a:t>策略</a:t>
                </a:r>
                <a:endParaRPr lang="en-US" dirty="0"/>
              </a:p>
            </p:txBody>
          </p:sp>
        </mc:Choice>
        <mc:Fallback xmlns="">
          <p:sp>
            <p:nvSpPr>
              <p:cNvPr id="4" name="标题 3">
                <a:extLst>
                  <a:ext uri="{FF2B5EF4-FFF2-40B4-BE49-F238E27FC236}">
                    <a16:creationId xmlns:a16="http://schemas.microsoft.com/office/drawing/2014/main" id="{D80CD7CB-329F-4CDC-93B9-682741032A76}"/>
                  </a:ext>
                </a:extLst>
              </p:cNvPr>
              <p:cNvSpPr>
                <a:spLocks noGrp="1" noRot="1" noChangeAspect="1" noMove="1" noResize="1" noEditPoints="1" noAdjustHandles="1" noChangeArrowheads="1" noChangeShapeType="1" noTextEdit="1"/>
              </p:cNvSpPr>
              <p:nvPr>
                <p:ph type="title"/>
              </p:nvPr>
            </p:nvSpPr>
            <p:spPr>
              <a:xfrm>
                <a:off x="658558" y="2"/>
                <a:ext cx="8137922" cy="1028699"/>
              </a:xfrm>
              <a:blipFill>
                <a:blip r:embed="rId4"/>
                <a:stretch>
                  <a:fillRect l="-1498" b="-165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CBEDBCD-3ADC-4319-AEB6-43AA82384ACB}"/>
                  </a:ext>
                </a:extLst>
              </p:cNvPr>
              <p:cNvSpPr txBox="1"/>
              <p:nvPr/>
            </p:nvSpPr>
            <p:spPr>
              <a:xfrm>
                <a:off x="668779" y="1873405"/>
                <a:ext cx="3605346"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⋅1</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e>
                      </m:nary>
                    </m:oMath>
                  </m:oMathPara>
                </a14:m>
                <a:endParaRPr lang="en-US"/>
              </a:p>
            </p:txBody>
          </p:sp>
        </mc:Choice>
        <mc:Fallback xmlns="">
          <p:sp>
            <p:nvSpPr>
              <p:cNvPr id="5" name="文本框 4">
                <a:extLst>
                  <a:ext uri="{FF2B5EF4-FFF2-40B4-BE49-F238E27FC236}">
                    <a16:creationId xmlns:a16="http://schemas.microsoft.com/office/drawing/2014/main" id="{0CBEDBCD-3ADC-4319-AEB6-43AA82384ACB}"/>
                  </a:ext>
                </a:extLst>
              </p:cNvPr>
              <p:cNvSpPr txBox="1">
                <a:spLocks noRot="1" noChangeAspect="1" noMove="1" noResize="1" noEditPoints="1" noAdjustHandles="1" noChangeArrowheads="1" noChangeShapeType="1" noTextEdit="1"/>
              </p:cNvSpPr>
              <p:nvPr/>
            </p:nvSpPr>
            <p:spPr>
              <a:xfrm>
                <a:off x="668779" y="1873405"/>
                <a:ext cx="3605346" cy="8712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8A5E5C9-6C89-4085-B767-F7989A27DA1B}"/>
                  </a:ext>
                </a:extLst>
              </p:cNvPr>
              <p:cNvSpPr txBox="1"/>
              <p:nvPr/>
            </p:nvSpPr>
            <p:spPr>
              <a:xfrm>
                <a:off x="981339" y="3505378"/>
                <a:ext cx="2174185" cy="498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lim>
                              </m:limLow>
                            </m:fName>
                            <m:e>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e>
                          </m:func>
                        </m:e>
                      </m:func>
                    </m:oMath>
                  </m:oMathPara>
                </a14:m>
                <a:endParaRPr lang="en-US"/>
              </a:p>
            </p:txBody>
          </p:sp>
        </mc:Choice>
        <mc:Fallback xmlns="">
          <p:sp>
            <p:nvSpPr>
              <p:cNvPr id="6" name="文本框 5">
                <a:extLst>
                  <a:ext uri="{FF2B5EF4-FFF2-40B4-BE49-F238E27FC236}">
                    <a16:creationId xmlns:a16="http://schemas.microsoft.com/office/drawing/2014/main" id="{98A5E5C9-6C89-4085-B767-F7989A27DA1B}"/>
                  </a:ext>
                </a:extLst>
              </p:cNvPr>
              <p:cNvSpPr txBox="1">
                <a:spLocks noRot="1" noChangeAspect="1" noMove="1" noResize="1" noEditPoints="1" noAdjustHandles="1" noChangeArrowheads="1" noChangeShapeType="1" noTextEdit="1"/>
              </p:cNvSpPr>
              <p:nvPr/>
            </p:nvSpPr>
            <p:spPr>
              <a:xfrm>
                <a:off x="981339" y="3505378"/>
                <a:ext cx="2174185" cy="498791"/>
              </a:xfrm>
              <a:prstGeom prst="rect">
                <a:avLst/>
              </a:prstGeom>
              <a:blipFill>
                <a:blip r:embed="rId6"/>
                <a:stretch>
                  <a:fillRect/>
                </a:stretch>
              </a:blipFill>
            </p:spPr>
            <p:txBody>
              <a:bodyPr/>
              <a:lstStyle/>
              <a:p>
                <a:r>
                  <a:rPr lang="en-US">
                    <a:noFill/>
                  </a:rPr>
                  <a:t> </a:t>
                </a:r>
              </a:p>
            </p:txBody>
          </p:sp>
        </mc:Fallback>
      </mc:AlternateContent>
      <p:cxnSp>
        <p:nvCxnSpPr>
          <p:cNvPr id="8" name="直接箭头连接符 7">
            <a:extLst>
              <a:ext uri="{FF2B5EF4-FFF2-40B4-BE49-F238E27FC236}">
                <a16:creationId xmlns:a16="http://schemas.microsoft.com/office/drawing/2014/main" id="{4D9F16E4-BF53-4F9B-9AE9-27A493F1E899}"/>
              </a:ext>
            </a:extLst>
          </p:cNvPr>
          <p:cNvCxnSpPr>
            <a:endCxn id="6" idx="0"/>
          </p:cNvCxnSpPr>
          <p:nvPr/>
        </p:nvCxnSpPr>
        <p:spPr>
          <a:xfrm>
            <a:off x="2068431" y="2668859"/>
            <a:ext cx="1" cy="836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EA14943-96D1-444B-959D-6D4D7366110E}"/>
                  </a:ext>
                </a:extLst>
              </p:cNvPr>
              <p:cNvSpPr txBox="1"/>
              <p:nvPr/>
            </p:nvSpPr>
            <p:spPr>
              <a:xfrm>
                <a:off x="981339" y="4322067"/>
                <a:ext cx="2372316"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e>
                      </m:d>
                    </m:oMath>
                  </m:oMathPara>
                </a14:m>
                <a:endParaRPr lang="en-US"/>
              </a:p>
            </p:txBody>
          </p:sp>
        </mc:Choice>
        <mc:Fallback xmlns="">
          <p:sp>
            <p:nvSpPr>
              <p:cNvPr id="12" name="文本框 11">
                <a:extLst>
                  <a:ext uri="{FF2B5EF4-FFF2-40B4-BE49-F238E27FC236}">
                    <a16:creationId xmlns:a16="http://schemas.microsoft.com/office/drawing/2014/main" id="{CEA14943-96D1-444B-959D-6D4D7366110E}"/>
                  </a:ext>
                </a:extLst>
              </p:cNvPr>
              <p:cNvSpPr txBox="1">
                <a:spLocks noRot="1" noChangeAspect="1" noMove="1" noResize="1" noEditPoints="1" noAdjustHandles="1" noChangeArrowheads="1" noChangeShapeType="1" noTextEdit="1"/>
              </p:cNvSpPr>
              <p:nvPr/>
            </p:nvSpPr>
            <p:spPr>
              <a:xfrm>
                <a:off x="981339" y="4322067"/>
                <a:ext cx="2372316" cy="404983"/>
              </a:xfrm>
              <a:prstGeom prst="rect">
                <a:avLst/>
              </a:prstGeom>
              <a:blipFill>
                <a:blip r:embed="rId7"/>
                <a:stretch>
                  <a:fillRect b="-6061"/>
                </a:stretch>
              </a:blipFill>
            </p:spPr>
            <p:txBody>
              <a:bodyPr/>
              <a:lstStyle/>
              <a:p>
                <a:r>
                  <a:rPr lang="en-US">
                    <a:noFill/>
                  </a:rPr>
                  <a:t> </a:t>
                </a:r>
              </a:p>
            </p:txBody>
          </p:sp>
        </mc:Fallback>
      </mc:AlternateContent>
      <p:sp>
        <p:nvSpPr>
          <p:cNvPr id="7" name="文本框 6">
            <a:extLst>
              <a:ext uri="{FF2B5EF4-FFF2-40B4-BE49-F238E27FC236}">
                <a16:creationId xmlns:a16="http://schemas.microsoft.com/office/drawing/2014/main" id="{2800C64C-A21D-4524-9CFF-6E6B05FD6239}"/>
              </a:ext>
            </a:extLst>
          </p:cNvPr>
          <p:cNvSpPr txBox="1"/>
          <p:nvPr/>
        </p:nvSpPr>
        <p:spPr>
          <a:xfrm>
            <a:off x="713830" y="5288320"/>
            <a:ext cx="2553007" cy="369332"/>
          </a:xfrm>
          <a:prstGeom prst="rect">
            <a:avLst/>
          </a:prstGeom>
          <a:noFill/>
        </p:spPr>
        <p:txBody>
          <a:bodyPr wrap="none" rtlCol="0">
            <a:spAutoFit/>
          </a:bodyPr>
          <a:lstStyle/>
          <a:p>
            <a:r>
              <a:rPr lang="zh-CN" altLang="en-US" dirty="0">
                <a:ea typeface="阿里巴巴普惠体 R" panose="00020600040101010101"/>
              </a:rPr>
              <a:t>线性增长的 </a:t>
            </a:r>
            <a:r>
              <a:rPr lang="en-US" altLang="zh-CN" dirty="0">
                <a:ea typeface="阿里巴巴普惠体 R" panose="00020600040101010101"/>
              </a:rPr>
              <a:t>Total regret</a:t>
            </a:r>
            <a:endParaRPr lang="en-US" dirty="0">
              <a:ea typeface="阿里巴巴普惠体 R" panose="00020600040101010101"/>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118854C-43CC-4E41-A09D-51FF1EE63CEA}"/>
                  </a:ext>
                </a:extLst>
              </p:cNvPr>
              <p:cNvSpPr txBox="1"/>
              <p:nvPr/>
            </p:nvSpPr>
            <p:spPr>
              <a:xfrm>
                <a:off x="4781872" y="2228812"/>
                <a:ext cx="2205476" cy="9766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fNa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e>
                              </m:func>
                            </m:e>
                            <m:e>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0, 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𝒜</m:t>
                                      </m:r>
                                    </m:e>
                                  </m:d>
                                </m:e>
                              </m:d>
                            </m:e>
                          </m:eqArr>
                        </m:e>
                      </m:d>
                    </m:oMath>
                  </m:oMathPara>
                </a14:m>
                <a:endParaRPr lang="en-US"/>
              </a:p>
            </p:txBody>
          </p:sp>
        </mc:Choice>
        <mc:Fallback xmlns="">
          <p:sp>
            <p:nvSpPr>
              <p:cNvPr id="13" name="文本框 12">
                <a:extLst>
                  <a:ext uri="{FF2B5EF4-FFF2-40B4-BE49-F238E27FC236}">
                    <a16:creationId xmlns:a16="http://schemas.microsoft.com/office/drawing/2014/main" id="{F118854C-43CC-4E41-A09D-51FF1EE63CEA}"/>
                  </a:ext>
                </a:extLst>
              </p:cNvPr>
              <p:cNvSpPr txBox="1">
                <a:spLocks noRot="1" noChangeAspect="1" noMove="1" noResize="1" noEditPoints="1" noAdjustHandles="1" noChangeArrowheads="1" noChangeShapeType="1" noTextEdit="1"/>
              </p:cNvSpPr>
              <p:nvPr/>
            </p:nvSpPr>
            <p:spPr>
              <a:xfrm>
                <a:off x="4781872" y="2228812"/>
                <a:ext cx="2205476" cy="97661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215B59B-C2FF-4E6B-8097-E9FB4B7F8314}"/>
                  </a:ext>
                </a:extLst>
              </p:cNvPr>
              <p:cNvSpPr txBox="1"/>
              <p:nvPr/>
            </p:nvSpPr>
            <p:spPr>
              <a:xfrm>
                <a:off x="7040692" y="2302623"/>
                <a:ext cx="1857496" cy="369332"/>
              </a:xfrm>
              <a:prstGeom prst="rect">
                <a:avLst/>
              </a:prstGeom>
              <a:noFill/>
            </p:spPr>
            <p:txBody>
              <a:bodyPr wrap="none" rtlCol="0">
                <a:spAutoFit/>
              </a:bodyPr>
              <a:lstStyle/>
              <a:p>
                <a:r>
                  <a:rPr lang="zh-CN" altLang="en-US" dirty="0">
                    <a:ea typeface="阿里巴巴普惠体 R" panose="00020600040101010101"/>
                  </a:rPr>
                  <a:t>采样概率：</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𝜖</m:t>
                    </m:r>
                  </m:oMath>
                </a14:m>
                <a:endParaRPr lang="en-US" dirty="0">
                  <a:ea typeface="阿里巴巴普惠体 R" panose="00020600040101010101"/>
                </a:endParaRPr>
              </a:p>
            </p:txBody>
          </p:sp>
        </mc:Choice>
        <mc:Fallback xmlns="">
          <p:sp>
            <p:nvSpPr>
              <p:cNvPr id="14" name="文本框 13">
                <a:extLst>
                  <a:ext uri="{FF2B5EF4-FFF2-40B4-BE49-F238E27FC236}">
                    <a16:creationId xmlns:a16="http://schemas.microsoft.com/office/drawing/2014/main" id="{3215B59B-C2FF-4E6B-8097-E9FB4B7F8314}"/>
                  </a:ext>
                </a:extLst>
              </p:cNvPr>
              <p:cNvSpPr txBox="1">
                <a:spLocks noRot="1" noChangeAspect="1" noMove="1" noResize="1" noEditPoints="1" noAdjustHandles="1" noChangeArrowheads="1" noChangeShapeType="1" noTextEdit="1"/>
              </p:cNvSpPr>
              <p:nvPr/>
            </p:nvSpPr>
            <p:spPr>
              <a:xfrm>
                <a:off x="7040692" y="2302623"/>
                <a:ext cx="1857496" cy="369332"/>
              </a:xfrm>
              <a:prstGeom prst="rect">
                <a:avLst/>
              </a:prstGeom>
              <a:blipFill>
                <a:blip r:embed="rId9"/>
                <a:stretch>
                  <a:fillRect l="-2951"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8C217C8-322C-4818-B668-35F971B231BA}"/>
                  </a:ext>
                </a:extLst>
              </p:cNvPr>
              <p:cNvSpPr txBox="1"/>
              <p:nvPr/>
            </p:nvSpPr>
            <p:spPr>
              <a:xfrm>
                <a:off x="7035508" y="2669363"/>
                <a:ext cx="1453539" cy="369332"/>
              </a:xfrm>
              <a:prstGeom prst="rect">
                <a:avLst/>
              </a:prstGeom>
              <a:noFill/>
            </p:spPr>
            <p:txBody>
              <a:bodyPr wrap="none" rtlCol="0">
                <a:spAutoFit/>
              </a:bodyPr>
              <a:lstStyle/>
              <a:p>
                <a:r>
                  <a:rPr lang="zh-CN" altLang="en-US" dirty="0">
                    <a:ea typeface="阿里巴巴普惠体 R" panose="00020600040101010101"/>
                  </a:rPr>
                  <a:t>采样概率：</a:t>
                </a:r>
                <a14:m>
                  <m:oMath xmlns:m="http://schemas.openxmlformats.org/officeDocument/2006/math">
                    <m:r>
                      <a:rPr lang="en-US" altLang="zh-CN" b="0" i="1" smtClean="0">
                        <a:latin typeface="Cambria Math" panose="02040503050406030204" pitchFamily="18" charset="0"/>
                      </a:rPr>
                      <m:t>𝜖</m:t>
                    </m:r>
                  </m:oMath>
                </a14:m>
                <a:endParaRPr lang="en-US" dirty="0">
                  <a:ea typeface="阿里巴巴普惠体 R" panose="00020600040101010101"/>
                </a:endParaRPr>
              </a:p>
            </p:txBody>
          </p:sp>
        </mc:Choice>
        <mc:Fallback xmlns="">
          <p:sp>
            <p:nvSpPr>
              <p:cNvPr id="15" name="文本框 14">
                <a:extLst>
                  <a:ext uri="{FF2B5EF4-FFF2-40B4-BE49-F238E27FC236}">
                    <a16:creationId xmlns:a16="http://schemas.microsoft.com/office/drawing/2014/main" id="{38C217C8-322C-4818-B668-35F971B231BA}"/>
                  </a:ext>
                </a:extLst>
              </p:cNvPr>
              <p:cNvSpPr txBox="1">
                <a:spLocks noRot="1" noChangeAspect="1" noMove="1" noResize="1" noEditPoints="1" noAdjustHandles="1" noChangeArrowheads="1" noChangeShapeType="1" noTextEdit="1"/>
              </p:cNvSpPr>
              <p:nvPr/>
            </p:nvSpPr>
            <p:spPr>
              <a:xfrm>
                <a:off x="7035508" y="2669363"/>
                <a:ext cx="1453539" cy="369332"/>
              </a:xfrm>
              <a:prstGeom prst="rect">
                <a:avLst/>
              </a:prstGeom>
              <a:blipFill>
                <a:blip r:embed="rId10"/>
                <a:stretch>
                  <a:fillRect l="-334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963AE292-597D-4DE8-8E6F-142A114A14A9}"/>
                  </a:ext>
                </a:extLst>
              </p:cNvPr>
              <p:cNvSpPr txBox="1">
                <a:spLocks/>
              </p:cNvSpPr>
              <p:nvPr/>
            </p:nvSpPr>
            <p:spPr>
              <a:xfrm>
                <a:off x="4783204" y="3629819"/>
                <a:ext cx="3771681" cy="59705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常量</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保证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total</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regret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满足</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16" name="内容占位符 2">
                <a:extLst>
                  <a:ext uri="{FF2B5EF4-FFF2-40B4-BE49-F238E27FC236}">
                    <a16:creationId xmlns:a16="http://schemas.microsoft.com/office/drawing/2014/main" id="{963AE292-597D-4DE8-8E6F-142A114A14A9}"/>
                  </a:ext>
                </a:extLst>
              </p:cNvPr>
              <p:cNvSpPr txBox="1">
                <a:spLocks noRot="1" noChangeAspect="1" noMove="1" noResize="1" noEditPoints="1" noAdjustHandles="1" noChangeArrowheads="1" noChangeShapeType="1" noTextEdit="1"/>
              </p:cNvSpPr>
              <p:nvPr/>
            </p:nvSpPr>
            <p:spPr>
              <a:xfrm>
                <a:off x="4783204" y="3629819"/>
                <a:ext cx="3771681" cy="597057"/>
              </a:xfrm>
              <a:prstGeom prst="rect">
                <a:avLst/>
              </a:prstGeom>
              <a:blipFill>
                <a:blip r:embed="rId11"/>
                <a:stretch>
                  <a:fillRect l="-1678" t="-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F51AFCE-65D5-4BFC-BFFB-AEB389FD34AD}"/>
                  </a:ext>
                </a:extLst>
              </p:cNvPr>
              <p:cNvSpPr txBox="1"/>
              <p:nvPr/>
            </p:nvSpPr>
            <p:spPr>
              <a:xfrm>
                <a:off x="5535358" y="4204700"/>
                <a:ext cx="1860125"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𝑅</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𝜖</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𝒜</m:t>
                              </m:r>
                            </m:e>
                          </m:d>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𝒜</m:t>
                          </m:r>
                        </m:sub>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𝑎</m:t>
                              </m:r>
                            </m:sub>
                          </m:sSub>
                        </m:e>
                      </m:nary>
                    </m:oMath>
                  </m:oMathPara>
                </a14:m>
                <a:endParaRPr lang="en-US" dirty="0"/>
              </a:p>
            </p:txBody>
          </p:sp>
        </mc:Choice>
        <mc:Fallback xmlns="">
          <p:sp>
            <p:nvSpPr>
              <p:cNvPr id="17" name="文本框 16">
                <a:extLst>
                  <a:ext uri="{FF2B5EF4-FFF2-40B4-BE49-F238E27FC236}">
                    <a16:creationId xmlns:a16="http://schemas.microsoft.com/office/drawing/2014/main" id="{AF51AFCE-65D5-4BFC-BFFB-AEB389FD34AD}"/>
                  </a:ext>
                </a:extLst>
              </p:cNvPr>
              <p:cNvSpPr txBox="1">
                <a:spLocks noRot="1" noChangeAspect="1" noMove="1" noResize="1" noEditPoints="1" noAdjustHandles="1" noChangeArrowheads="1" noChangeShapeType="1" noTextEdit="1"/>
              </p:cNvSpPr>
              <p:nvPr/>
            </p:nvSpPr>
            <p:spPr>
              <a:xfrm>
                <a:off x="5535358" y="4204700"/>
                <a:ext cx="1860125" cy="764505"/>
              </a:xfrm>
              <a:prstGeom prst="rect">
                <a:avLst/>
              </a:prstGeom>
              <a:blipFill>
                <a:blip r:embed="rId12"/>
                <a:stretch>
                  <a:fillRect t="-121311" r="-5442" b="-168852"/>
                </a:stretch>
              </a:blipFill>
            </p:spPr>
            <p:txBody>
              <a:bodyPr/>
              <a:lstStyle/>
              <a:p>
                <a:r>
                  <a:rPr lang="en-US">
                    <a:noFill/>
                  </a:rPr>
                  <a:t> </a:t>
                </a:r>
              </a:p>
            </p:txBody>
          </p:sp>
        </mc:Fallback>
      </mc:AlternateContent>
      <p:sp>
        <p:nvSpPr>
          <p:cNvPr id="18" name="内容占位符 2">
            <a:extLst>
              <a:ext uri="{FF2B5EF4-FFF2-40B4-BE49-F238E27FC236}">
                <a16:creationId xmlns:a16="http://schemas.microsoft.com/office/drawing/2014/main" id="{FBC75B67-B0A4-49E5-888A-08402CA6C831}"/>
              </a:ext>
            </a:extLst>
          </p:cNvPr>
          <p:cNvSpPr txBox="1">
            <a:spLocks/>
          </p:cNvSpPr>
          <p:nvPr/>
        </p:nvSpPr>
        <p:spPr>
          <a:xfrm>
            <a:off x="4781872" y="5435698"/>
            <a:ext cx="4155493" cy="804766"/>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Total regret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仍然是线性递增的，只是增长率比贪心</a:t>
            </a:r>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内容占位符 2">
            <a:extLst>
              <a:ext uri="{FF2B5EF4-FFF2-40B4-BE49-F238E27FC236}">
                <a16:creationId xmlns:a16="http://schemas.microsoft.com/office/drawing/2014/main" id="{C77C770D-C25F-9743-B036-70BAEFA1F446}"/>
              </a:ext>
            </a:extLst>
          </p:cNvPr>
          <p:cNvSpPr txBox="1">
            <a:spLocks/>
          </p:cNvSpPr>
          <p:nvPr/>
        </p:nvSpPr>
        <p:spPr>
          <a:xfrm>
            <a:off x="502444" y="1341839"/>
            <a:ext cx="2763267" cy="6501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贪心策略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12A00729-0883-BC4B-A58D-1E83F45B38F2}"/>
                  </a:ext>
                </a:extLst>
              </p:cNvPr>
              <p:cNvSpPr txBox="1">
                <a:spLocks/>
              </p:cNvSpPr>
              <p:nvPr/>
            </p:nvSpPr>
            <p:spPr>
              <a:xfrm>
                <a:off x="5064848" y="1388680"/>
                <a:ext cx="2763267" cy="650125"/>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CN" b="1" i="1">
                        <a:latin typeface="Cambria Math" panose="02040503050406030204" pitchFamily="18" charset="0"/>
                      </a:rPr>
                      <m:t>𝝐</m:t>
                    </m:r>
                  </m:oMath>
                </a14:m>
                <a:r>
                  <a:rPr lang="en-US" dirty="0">
                    <a:ea typeface="阿里巴巴普惠体 R" panose="00020600040101010101"/>
                  </a:rPr>
                  <a:t>-greedy </a:t>
                </a:r>
                <a:r>
                  <a:rPr lang="zh-CN" altLang="en-US" dirty="0">
                    <a:ea typeface="阿里巴巴普惠体 R" panose="00020600040101010101"/>
                  </a:rPr>
                  <a:t>策略</a:t>
                </a:r>
                <a:endParaRPr lang="en-US" altLang="zh-CN" dirty="0">
                  <a:latin typeface="阿里巴巴普惠体 R" panose="00020600040101010101" pitchFamily="18" charset="-122"/>
                  <a:ea typeface="阿里巴巴普惠体 R" panose="00020600040101010101"/>
                  <a:cs typeface="阿里巴巴普惠体 R" panose="00020600040101010101" pitchFamily="18" charset="-122"/>
                </a:endParaRPr>
              </a:p>
            </p:txBody>
          </p:sp>
        </mc:Choice>
        <mc:Fallback xmlns="">
          <p:sp>
            <p:nvSpPr>
              <p:cNvPr id="21" name="内容占位符 2">
                <a:extLst>
                  <a:ext uri="{FF2B5EF4-FFF2-40B4-BE49-F238E27FC236}">
                    <a16:creationId xmlns:a16="http://schemas.microsoft.com/office/drawing/2014/main" id="{12A00729-0883-BC4B-A58D-1E83F45B38F2}"/>
                  </a:ext>
                </a:extLst>
              </p:cNvPr>
              <p:cNvSpPr txBox="1">
                <a:spLocks noRot="1" noChangeAspect="1" noMove="1" noResize="1" noEditPoints="1" noAdjustHandles="1" noChangeArrowheads="1" noChangeShapeType="1" noTextEdit="1"/>
              </p:cNvSpPr>
              <p:nvPr/>
            </p:nvSpPr>
            <p:spPr>
              <a:xfrm>
                <a:off x="5064848" y="1388680"/>
                <a:ext cx="2763267" cy="650125"/>
              </a:xfrm>
              <a:prstGeom prst="rect">
                <a:avLst/>
              </a:prstGeom>
              <a:blipFill>
                <a:blip r:embed="rId13"/>
                <a:stretch>
                  <a:fillRect l="-1325" t="-5660"/>
                </a:stretch>
              </a:blipFill>
            </p:spPr>
            <p:txBody>
              <a:bodyPr/>
              <a:lstStyle/>
              <a:p>
                <a:r>
                  <a:rPr lang="en-US">
                    <a:noFill/>
                  </a:rPr>
                  <a:t> </a:t>
                </a:r>
              </a:p>
            </p:txBody>
          </p:sp>
        </mc:Fallback>
      </mc:AlternateContent>
    </p:spTree>
    <p:extLst>
      <p:ext uri="{BB962C8B-B14F-4D97-AF65-F5344CB8AC3E}">
        <p14:creationId xmlns:p14="http://schemas.microsoft.com/office/powerpoint/2010/main" val="1416792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48438D5-8460-4825-975C-5A573184E730}"/>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dirty="0"/>
          </a:p>
        </p:txBody>
      </p:sp>
      <p:sp>
        <p:nvSpPr>
          <p:cNvPr id="4" name="标题 3">
            <a:extLst>
              <a:ext uri="{FF2B5EF4-FFF2-40B4-BE49-F238E27FC236}">
                <a16:creationId xmlns:a16="http://schemas.microsoft.com/office/drawing/2014/main" id="{02BA629A-187E-449D-9088-412A4F38BE9A}"/>
              </a:ext>
            </a:extLst>
          </p:cNvPr>
          <p:cNvSpPr>
            <a:spLocks noGrp="1"/>
          </p:cNvSpPr>
          <p:nvPr>
            <p:ph type="title"/>
          </p:nvPr>
        </p:nvSpPr>
        <p:spPr>
          <a:xfrm>
            <a:off x="658558" y="2"/>
            <a:ext cx="8137922" cy="1028699"/>
          </a:xfrm>
        </p:spPr>
        <p:txBody>
          <a:bodyPr/>
          <a:lstStyle/>
          <a:p>
            <a:r>
              <a:rPr lang="zh-CN" altLang="en-US"/>
              <a:t>衰减贪心策略</a:t>
            </a:r>
            <a:endParaRPr 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B0F3F881-4C95-4A53-AB72-8FB65ACDC416}"/>
                  </a:ext>
                </a:extLst>
              </p:cNvPr>
              <p:cNvSpPr txBox="1">
                <a:spLocks/>
              </p:cNvSpPr>
              <p:nvPr/>
            </p:nvSpPr>
            <p:spPr>
              <a:xfrm>
                <a:off x="502444" y="1341840"/>
                <a:ext cx="8137922" cy="1379058"/>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oMath>
                </a14:m>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-greedy</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的变种，</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𝜖</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随着时间衰减 </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理论上对数渐进收敛！</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一种可能的衰减方式：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B0F3F881-4C95-4A53-AB72-8FB65ACDC416}"/>
                  </a:ext>
                </a:extLst>
              </p:cNvPr>
              <p:cNvSpPr txBox="1">
                <a:spLocks noRot="1" noChangeAspect="1" noMove="1" noResize="1" noEditPoints="1" noAdjustHandles="1" noChangeArrowheads="1" noChangeShapeType="1" noTextEdit="1"/>
              </p:cNvSpPr>
              <p:nvPr/>
            </p:nvSpPr>
            <p:spPr>
              <a:xfrm>
                <a:off x="502444" y="1341840"/>
                <a:ext cx="8137922" cy="1379058"/>
              </a:xfrm>
              <a:prstGeom prst="rect">
                <a:avLst/>
              </a:prstGeom>
              <a:blipFill>
                <a:blip r:embed="rId5"/>
                <a:stretch>
                  <a:fillRect l="-468" t="-1835"/>
                </a:stretch>
              </a:blipFill>
            </p:spPr>
            <p:txBody>
              <a:bodyPr/>
              <a:lstStyle/>
              <a:p>
                <a:r>
                  <a:rPr lang="en-US">
                    <a:noFill/>
                  </a:rPr>
                  <a:t> </a:t>
                </a:r>
              </a:p>
            </p:txBody>
          </p:sp>
        </mc:Fallback>
      </mc:AlternateContent>
      <p:grpSp>
        <p:nvGrpSpPr>
          <p:cNvPr id="8" name="组合 7">
            <a:extLst>
              <a:ext uri="{FF2B5EF4-FFF2-40B4-BE49-F238E27FC236}">
                <a16:creationId xmlns:a16="http://schemas.microsoft.com/office/drawing/2014/main" id="{A951F846-DFF7-4865-A53D-F650B92F2625}"/>
              </a:ext>
            </a:extLst>
          </p:cNvPr>
          <p:cNvGrpSpPr/>
          <p:nvPr/>
        </p:nvGrpSpPr>
        <p:grpSpPr>
          <a:xfrm>
            <a:off x="502443" y="3996669"/>
            <a:ext cx="8137923" cy="1218724"/>
            <a:chOff x="502443" y="3747287"/>
            <a:chExt cx="8137923" cy="1218724"/>
          </a:xfrm>
        </p:grpSpPr>
        <p:sp>
          <p:nvSpPr>
            <p:cNvPr id="6" name="文本占位符 3">
              <a:extLst>
                <a:ext uri="{FF2B5EF4-FFF2-40B4-BE49-F238E27FC236}">
                  <a16:creationId xmlns:a16="http://schemas.microsoft.com/office/drawing/2014/main" id="{0C2FFBE7-9682-4CCD-B3B3-D3B0282CF26A}"/>
                </a:ext>
              </a:extLst>
            </p:cNvPr>
            <p:cNvSpPr txBox="1">
              <a:spLocks/>
            </p:cNvSpPr>
            <p:nvPr/>
          </p:nvSpPr>
          <p:spPr>
            <a:xfrm>
              <a:off x="502443" y="3747287"/>
              <a:ext cx="1252016" cy="435903"/>
            </a:xfrm>
            <a:prstGeom prst="roundRect">
              <a:avLst>
                <a:gd name="adj" fmla="val 50000"/>
              </a:avLst>
            </a:prstGeom>
            <a:solidFill>
              <a:schemeClr val="accent1"/>
            </a:solidFill>
            <a:ln>
              <a:solidFill>
                <a:srgbClr val="80C0F6"/>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阿里巴巴普惠体 B" panose="00020600040101010101" pitchFamily="18" charset="-122"/>
                  <a:ea typeface="阿里巴巴普惠体 B" panose="00020600040101010101" pitchFamily="18" charset="-122"/>
                  <a:cs typeface="阿里巴巴普惠体 B" panose="00020600040101010101" pitchFamily="18" charset="-122"/>
                </a:rPr>
                <a:t>缺点</a:t>
              </a:r>
              <a:endPar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7" name="内容占位符 2">
              <a:extLst>
                <a:ext uri="{FF2B5EF4-FFF2-40B4-BE49-F238E27FC236}">
                  <a16:creationId xmlns:a16="http://schemas.microsoft.com/office/drawing/2014/main" id="{4154FE53-9B32-4362-A10C-9080952ED982}"/>
                </a:ext>
              </a:extLst>
            </p:cNvPr>
            <p:cNvSpPr txBox="1">
              <a:spLocks/>
            </p:cNvSpPr>
            <p:nvPr/>
          </p:nvSpPr>
          <p:spPr>
            <a:xfrm>
              <a:off x="502444" y="4366947"/>
              <a:ext cx="8137922" cy="59906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rPr>
                <a:t>很难找到合适的衰减规划</a:t>
              </a:r>
              <a:endParaRPr lang="en-US" altLang="zh-CN">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976E17C-7D38-4D90-B6BB-57844B0A17CA}"/>
                  </a:ext>
                </a:extLst>
              </p:cNvPr>
              <p:cNvSpPr txBox="1"/>
              <p:nvPr/>
            </p:nvSpPr>
            <p:spPr>
              <a:xfrm>
                <a:off x="1805636" y="2833728"/>
                <a:ext cx="5616281" cy="778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≥0,  </m:t>
                      </m:r>
                      <m:r>
                        <a:rPr lang="en-US" sz="2000" b="0" i="1" smtClean="0">
                          <a:latin typeface="Cambria Math" panose="02040503050406030204" pitchFamily="18" charset="0"/>
                        </a:rPr>
                        <m:t>𝑑</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min</m:t>
                              </m:r>
                            </m:e>
                            <m:lim>
                              <m:r>
                                <a:rPr lang="en-US" sz="2000" b="0" i="1" smtClean="0">
                                  <a:latin typeface="Cambria Math" panose="02040503050406030204" pitchFamily="18" charset="0"/>
                                </a:rPr>
                                <m:t>𝑎</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Δ</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&gt;0</m:t>
                              </m:r>
                            </m:lim>
                          </m:limLow>
                        </m:fName>
                        <m:e>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Δ</m:t>
                              </m:r>
                            </m:e>
                            <m:sub>
                              <m:r>
                                <a:rPr lang="en-US" sz="2000" b="0" i="1" smtClean="0">
                                  <a:latin typeface="Cambria Math" panose="02040503050406030204" pitchFamily="18" charset="0"/>
                                </a:rPr>
                                <m:t>𝑎</m:t>
                              </m:r>
                            </m:sub>
                          </m:sSub>
                        </m:e>
                      </m:func>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min</m:t>
                          </m:r>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𝑐</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𝒜</m:t>
                                      </m:r>
                                    </m:e>
                                  </m:d>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𝑡</m:t>
                                  </m:r>
                                </m:den>
                              </m:f>
                            </m:e>
                          </m:d>
                        </m:e>
                      </m:func>
                    </m:oMath>
                  </m:oMathPara>
                </a14:m>
                <a:endParaRPr lang="en-US" sz="2000" dirty="0"/>
              </a:p>
            </p:txBody>
          </p:sp>
        </mc:Choice>
        <mc:Fallback xmlns="">
          <p:sp>
            <p:nvSpPr>
              <p:cNvPr id="9" name="文本框 8">
                <a:extLst>
                  <a:ext uri="{FF2B5EF4-FFF2-40B4-BE49-F238E27FC236}">
                    <a16:creationId xmlns:a16="http://schemas.microsoft.com/office/drawing/2014/main" id="{0976E17C-7D38-4D90-B6BB-57844B0A17CA}"/>
                  </a:ext>
                </a:extLst>
              </p:cNvPr>
              <p:cNvSpPr txBox="1">
                <a:spLocks noRot="1" noChangeAspect="1" noMove="1" noResize="1" noEditPoints="1" noAdjustHandles="1" noChangeArrowheads="1" noChangeShapeType="1" noTextEdit="1"/>
              </p:cNvSpPr>
              <p:nvPr/>
            </p:nvSpPr>
            <p:spPr>
              <a:xfrm>
                <a:off x="1805636" y="2833728"/>
                <a:ext cx="5616281" cy="778868"/>
              </a:xfrm>
              <a:prstGeom prst="rect">
                <a:avLst/>
              </a:prstGeom>
              <a:blipFill>
                <a:blip r:embed="rId6"/>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74402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74405EF-9235-4FD1-83DB-C72E1CEFFAF2}"/>
              </a:ext>
            </a:extLst>
          </p:cNvPr>
          <p:cNvSpPr>
            <a:spLocks noGrp="1"/>
          </p:cNvSpPr>
          <p:nvPr>
            <p:ph type="sldNum" sz="quarter" idx="12"/>
          </p:nvPr>
        </p:nvSpPr>
        <p:spPr/>
        <p:txBody>
          <a:bodyPr/>
          <a:lstStyle/>
          <a:p>
            <a:fld id="{5DD3DB80-B894-403A-B48E-6FDC1A72010E}" type="slidenum">
              <a:rPr lang="zh-CN" altLang="en-US" smtClean="0"/>
              <a:pPr/>
              <a:t>42</a:t>
            </a:fld>
            <a:endParaRPr lang="zh-CN" altLang="en-US" dirty="0"/>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C511A2F3-534C-432F-9A8B-D402F4768416}"/>
                  </a:ext>
                </a:extLst>
              </p:cNvPr>
              <p:cNvSpPr>
                <a:spLocks noGrp="1"/>
              </p:cNvSpPr>
              <p:nvPr>
                <p:ph type="title"/>
              </p:nvPr>
            </p:nvSpPr>
            <p:spPr>
              <a:xfrm>
                <a:off x="665993" y="2"/>
                <a:ext cx="8137922" cy="1028699"/>
              </a:xfrm>
            </p:spPr>
            <p:txBody>
              <a:bodyPr/>
              <a:lstStyle/>
              <a:p>
                <a:r>
                  <a:rPr lang="zh-CN" altLang="en-US" dirty="0"/>
                  <a:t>不同 </a:t>
                </a:r>
                <a14:m>
                  <m:oMath xmlns:m="http://schemas.openxmlformats.org/officeDocument/2006/math">
                    <m:r>
                      <a:rPr lang="en-US" b="1" i="1" smtClean="0">
                        <a:latin typeface="Cambria Math" panose="02040503050406030204" pitchFamily="18" charset="0"/>
                      </a:rPr>
                      <m:t>𝝐</m:t>
                    </m:r>
                  </m:oMath>
                </a14:m>
                <a:r>
                  <a:rPr lang="en-US" dirty="0"/>
                  <a:t>-greedy </a:t>
                </a:r>
                <a:r>
                  <a:rPr lang="zh-CN" altLang="en-US" dirty="0"/>
                  <a:t>策略对比：</a:t>
                </a:r>
                <a:r>
                  <a:rPr lang="en-US" altLang="zh-CN" dirty="0"/>
                  <a:t>Total</a:t>
                </a:r>
                <a:r>
                  <a:rPr lang="zh-CN" altLang="en-US" dirty="0"/>
                  <a:t> </a:t>
                </a:r>
                <a:r>
                  <a:rPr lang="en-US" altLang="zh-CN" dirty="0"/>
                  <a:t>Regret</a:t>
                </a:r>
                <a:endParaRPr lang="en-US" dirty="0"/>
              </a:p>
            </p:txBody>
          </p:sp>
        </mc:Choice>
        <mc:Fallback xmlns="">
          <p:sp>
            <p:nvSpPr>
              <p:cNvPr id="4" name="标题 3">
                <a:extLst>
                  <a:ext uri="{FF2B5EF4-FFF2-40B4-BE49-F238E27FC236}">
                    <a16:creationId xmlns:a16="http://schemas.microsoft.com/office/drawing/2014/main" id="{C511A2F3-534C-432F-9A8B-D402F4768416}"/>
                  </a:ext>
                </a:extLst>
              </p:cNvPr>
              <p:cNvSpPr>
                <a:spLocks noGrp="1" noRot="1" noChangeAspect="1" noMove="1" noResize="1" noEditPoints="1" noAdjustHandles="1" noChangeArrowheads="1" noChangeShapeType="1" noTextEdit="1"/>
              </p:cNvSpPr>
              <p:nvPr>
                <p:ph type="title"/>
              </p:nvPr>
            </p:nvSpPr>
            <p:spPr>
              <a:xfrm>
                <a:off x="665993" y="2"/>
                <a:ext cx="8137922" cy="1028699"/>
              </a:xfrm>
              <a:blipFill>
                <a:blip r:embed="rId4"/>
                <a:stretch>
                  <a:fillRect l="-1402" b="-17284"/>
                </a:stretch>
              </a:blipFill>
            </p:spPr>
            <p:txBody>
              <a:bodyPr/>
              <a:lstStyle/>
              <a:p>
                <a:r>
                  <a:rPr lang="en-US">
                    <a:noFill/>
                  </a:rPr>
                  <a:t> </a:t>
                </a:r>
              </a:p>
            </p:txBody>
          </p:sp>
        </mc:Fallback>
      </mc:AlternateContent>
      <p:pic>
        <p:nvPicPr>
          <p:cNvPr id="7" name="Picture 6" descr="A close up of a map&#10;&#10;Description automatically generated">
            <a:extLst>
              <a:ext uri="{FF2B5EF4-FFF2-40B4-BE49-F238E27FC236}">
                <a16:creationId xmlns:a16="http://schemas.microsoft.com/office/drawing/2014/main" id="{A63E3FD8-3578-3647-BE74-899CDE50E1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130" y="1802924"/>
            <a:ext cx="8014332" cy="3916232"/>
          </a:xfrm>
          <a:prstGeom prst="rect">
            <a:avLst/>
          </a:prstGeom>
        </p:spPr>
      </p:pic>
    </p:spTree>
    <p:extLst>
      <p:ext uri="{BB962C8B-B14F-4D97-AF65-F5344CB8AC3E}">
        <p14:creationId xmlns:p14="http://schemas.microsoft.com/office/powerpoint/2010/main" val="296518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74405EF-9235-4FD1-83DB-C72E1CEFFAF2}"/>
              </a:ext>
            </a:extLst>
          </p:cNvPr>
          <p:cNvSpPr>
            <a:spLocks noGrp="1"/>
          </p:cNvSpPr>
          <p:nvPr>
            <p:ph type="sldNum" sz="quarter" idx="12"/>
          </p:nvPr>
        </p:nvSpPr>
        <p:spPr/>
        <p:txBody>
          <a:bodyPr/>
          <a:lstStyle/>
          <a:p>
            <a:fld id="{5DD3DB80-B894-403A-B48E-6FDC1A72010E}" type="slidenum">
              <a:rPr lang="zh-CN" altLang="en-US" smtClean="0"/>
              <a:pPr/>
              <a:t>43</a:t>
            </a:fld>
            <a:endParaRPr lang="zh-CN" altLang="en-US" dirty="0"/>
          </a:p>
        </p:txBody>
      </p:sp>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C511A2F3-534C-432F-9A8B-D402F4768416}"/>
                  </a:ext>
                </a:extLst>
              </p:cNvPr>
              <p:cNvSpPr>
                <a:spLocks noGrp="1"/>
              </p:cNvSpPr>
              <p:nvPr>
                <p:ph type="title"/>
              </p:nvPr>
            </p:nvSpPr>
            <p:spPr>
              <a:xfrm>
                <a:off x="665993" y="2"/>
                <a:ext cx="8137922" cy="1028699"/>
              </a:xfrm>
            </p:spPr>
            <p:txBody>
              <a:bodyPr/>
              <a:lstStyle/>
              <a:p>
                <a:r>
                  <a:rPr lang="zh-CN" altLang="en-US" dirty="0"/>
                  <a:t>不同 </a:t>
                </a:r>
                <a14:m>
                  <m:oMath xmlns:m="http://schemas.openxmlformats.org/officeDocument/2006/math">
                    <m:r>
                      <a:rPr lang="en-US" b="1" i="1" smtClean="0">
                        <a:latin typeface="Cambria Math" panose="02040503050406030204" pitchFamily="18" charset="0"/>
                      </a:rPr>
                      <m:t>𝝐</m:t>
                    </m:r>
                  </m:oMath>
                </a14:m>
                <a:r>
                  <a:rPr lang="en-US" dirty="0"/>
                  <a:t>-greedy </a:t>
                </a:r>
                <a:r>
                  <a:rPr lang="zh-CN" altLang="en-US" dirty="0"/>
                  <a:t>策略对比：平均收益</a:t>
                </a:r>
                <a:endParaRPr lang="en-US" dirty="0"/>
              </a:p>
            </p:txBody>
          </p:sp>
        </mc:Choice>
        <mc:Fallback xmlns="">
          <p:sp>
            <p:nvSpPr>
              <p:cNvPr id="4" name="标题 3">
                <a:extLst>
                  <a:ext uri="{FF2B5EF4-FFF2-40B4-BE49-F238E27FC236}">
                    <a16:creationId xmlns:a16="http://schemas.microsoft.com/office/drawing/2014/main" id="{C511A2F3-534C-432F-9A8B-D402F4768416}"/>
                  </a:ext>
                </a:extLst>
              </p:cNvPr>
              <p:cNvSpPr>
                <a:spLocks noGrp="1" noRot="1" noChangeAspect="1" noMove="1" noResize="1" noEditPoints="1" noAdjustHandles="1" noChangeArrowheads="1" noChangeShapeType="1" noTextEdit="1"/>
              </p:cNvSpPr>
              <p:nvPr>
                <p:ph type="title"/>
              </p:nvPr>
            </p:nvSpPr>
            <p:spPr>
              <a:xfrm>
                <a:off x="665993" y="2"/>
                <a:ext cx="8137922" cy="1028699"/>
              </a:xfrm>
              <a:blipFill>
                <a:blip r:embed="rId4"/>
                <a:stretch>
                  <a:fillRect l="-1402" b="-17284"/>
                </a:stretch>
              </a:blipFill>
            </p:spPr>
            <p:txBody>
              <a:bodyPr/>
              <a:lstStyle/>
              <a:p>
                <a:r>
                  <a:rPr lang="en-US">
                    <a:noFill/>
                  </a:rPr>
                  <a:t> </a:t>
                </a:r>
              </a:p>
            </p:txBody>
          </p:sp>
        </mc:Fallback>
      </mc:AlternateContent>
      <p:pic>
        <p:nvPicPr>
          <p:cNvPr id="12" name="图片 11">
            <a:extLst>
              <a:ext uri="{FF2B5EF4-FFF2-40B4-BE49-F238E27FC236}">
                <a16:creationId xmlns:a16="http://schemas.microsoft.com/office/drawing/2014/main" id="{4A869F96-639E-4906-9BF1-2029A483A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68" y="2084602"/>
            <a:ext cx="7956168" cy="3725995"/>
          </a:xfrm>
          <a:prstGeom prst="rect">
            <a:avLst/>
          </a:prstGeom>
        </p:spPr>
      </p:pic>
    </p:spTree>
    <p:extLst>
      <p:ext uri="{BB962C8B-B14F-4D97-AF65-F5344CB8AC3E}">
        <p14:creationId xmlns:p14="http://schemas.microsoft.com/office/powerpoint/2010/main" val="2156196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89B1459-DB42-4E8B-9B36-CF7C1AD8FF9A}"/>
              </a:ext>
            </a:extLst>
          </p:cNvPr>
          <p:cNvSpPr>
            <a:spLocks noGrp="1"/>
          </p:cNvSpPr>
          <p:nvPr>
            <p:ph type="sldNum" sz="quarter" idx="12"/>
          </p:nvPr>
        </p:nvSpPr>
        <p:spPr/>
        <p:txBody>
          <a:bodyPr/>
          <a:lstStyle/>
          <a:p>
            <a:fld id="{5DD3DB80-B894-403A-B48E-6FDC1A72010E}" type="slidenum">
              <a:rPr lang="zh-CN" altLang="en-US" smtClean="0"/>
              <a:pPr/>
              <a:t>44</a:t>
            </a:fld>
            <a:endParaRPr lang="zh-CN" altLang="en-US" dirty="0"/>
          </a:p>
        </p:txBody>
      </p:sp>
      <p:sp>
        <p:nvSpPr>
          <p:cNvPr id="4" name="标题 3">
            <a:extLst>
              <a:ext uri="{FF2B5EF4-FFF2-40B4-BE49-F238E27FC236}">
                <a16:creationId xmlns:a16="http://schemas.microsoft.com/office/drawing/2014/main" id="{0F3BA489-1193-4366-8AAE-3D6D453948BB}"/>
              </a:ext>
            </a:extLst>
          </p:cNvPr>
          <p:cNvSpPr>
            <a:spLocks noGrp="1"/>
          </p:cNvSpPr>
          <p:nvPr>
            <p:ph type="title"/>
          </p:nvPr>
        </p:nvSpPr>
        <p:spPr>
          <a:xfrm>
            <a:off x="658558" y="540000"/>
            <a:ext cx="8137922" cy="488701"/>
          </a:xfrm>
        </p:spPr>
        <p:txBody>
          <a:bodyPr/>
          <a:lstStyle/>
          <a:p>
            <a:r>
              <a:rPr lang="zh-CN" altLang="en-US" dirty="0"/>
              <a:t>乐观初始化</a:t>
            </a:r>
            <a:endParaRPr 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D52961A1-5732-4033-8C43-44498F15208C}"/>
                  </a:ext>
                </a:extLst>
              </p:cNvPr>
              <p:cNvSpPr txBox="1">
                <a:spLocks/>
              </p:cNvSpPr>
              <p:nvPr/>
            </p:nvSpPr>
            <p:spPr>
              <a:xfrm>
                <a:off x="502444" y="1341839"/>
                <a:ext cx="8137922" cy="294022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给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一个较高的初始化值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增量式蒙特卡洛估计更新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有偏估计，但是随着采样增加，这个偏差带来的影响会越来越小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但是仍然可能陷入局部最优</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D52961A1-5732-4033-8C43-44498F15208C}"/>
                  </a:ext>
                </a:extLst>
              </p:cNvPr>
              <p:cNvSpPr txBox="1">
                <a:spLocks noRot="1" noChangeAspect="1" noMove="1" noResize="1" noEditPoints="1" noAdjustHandles="1" noChangeArrowheads="1" noChangeShapeType="1" noTextEdit="1"/>
              </p:cNvSpPr>
              <p:nvPr/>
            </p:nvSpPr>
            <p:spPr>
              <a:xfrm>
                <a:off x="502444" y="1341839"/>
                <a:ext cx="8137922" cy="2940229"/>
              </a:xfrm>
              <a:prstGeom prst="rect">
                <a:avLst/>
              </a:prstGeom>
              <a:blipFill>
                <a:blip r:embed="rId4"/>
                <a:stretch>
                  <a:fillRect l="-4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0AAC1C-E98D-4CE9-9423-E389EA501A33}"/>
                  </a:ext>
                </a:extLst>
              </p:cNvPr>
              <p:cNvSpPr txBox="1"/>
              <p:nvPr/>
            </p:nvSpPr>
            <p:spPr>
              <a:xfrm>
                <a:off x="2576724" y="2333007"/>
                <a:ext cx="3989362" cy="6540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e>
                          </m:d>
                        </m:e>
                      </m:d>
                    </m:oMath>
                  </m:oMathPara>
                </a14:m>
                <a:endParaRPr lang="en-US" dirty="0"/>
              </a:p>
            </p:txBody>
          </p:sp>
        </mc:Choice>
        <mc:Fallback xmlns="">
          <p:sp>
            <p:nvSpPr>
              <p:cNvPr id="6" name="文本框 5">
                <a:extLst>
                  <a:ext uri="{FF2B5EF4-FFF2-40B4-BE49-F238E27FC236}">
                    <a16:creationId xmlns:a16="http://schemas.microsoft.com/office/drawing/2014/main" id="{130AAC1C-E98D-4CE9-9423-E389EA501A33}"/>
                  </a:ext>
                </a:extLst>
              </p:cNvPr>
              <p:cNvSpPr txBox="1">
                <a:spLocks noRot="1" noChangeAspect="1" noMove="1" noResize="1" noEditPoints="1" noAdjustHandles="1" noChangeArrowheads="1" noChangeShapeType="1" noTextEdit="1"/>
              </p:cNvSpPr>
              <p:nvPr/>
            </p:nvSpPr>
            <p:spPr>
              <a:xfrm>
                <a:off x="2576724" y="2333007"/>
                <a:ext cx="3989362" cy="654090"/>
              </a:xfrm>
              <a:prstGeom prst="rect">
                <a:avLst/>
              </a:prstGeom>
              <a:blipFill>
                <a:blip r:embed="rId5"/>
                <a:stretch>
                  <a:fillRect/>
                </a:stretch>
              </a:blipFill>
            </p:spPr>
            <p:txBody>
              <a:bodyPr/>
              <a:lstStyle/>
              <a:p>
                <a:r>
                  <a:rPr lang="en-US">
                    <a:noFill/>
                  </a:rPr>
                  <a:t> </a:t>
                </a:r>
              </a:p>
            </p:txBody>
          </p:sp>
        </mc:Fallback>
      </mc:AlternateContent>
      <p:pic>
        <p:nvPicPr>
          <p:cNvPr id="7" name="图片 6">
            <a:extLst>
              <a:ext uri="{FF2B5EF4-FFF2-40B4-BE49-F238E27FC236}">
                <a16:creationId xmlns:a16="http://schemas.microsoft.com/office/drawing/2014/main" id="{3C3A7349-DA29-4784-B435-0D6FA2F016E9}"/>
              </a:ext>
            </a:extLst>
          </p:cNvPr>
          <p:cNvPicPr>
            <a:picLocks noChangeAspect="1"/>
          </p:cNvPicPr>
          <p:nvPr/>
        </p:nvPicPr>
        <p:blipFill>
          <a:blip r:embed="rId6"/>
          <a:stretch>
            <a:fillRect/>
          </a:stretch>
        </p:blipFill>
        <p:spPr>
          <a:xfrm>
            <a:off x="1448188" y="3913812"/>
            <a:ext cx="5767259" cy="2828343"/>
          </a:xfrm>
          <a:prstGeom prst="rect">
            <a:avLst/>
          </a:prstGeom>
        </p:spPr>
      </p:pic>
    </p:spTree>
    <p:extLst>
      <p:ext uri="{BB962C8B-B14F-4D97-AF65-F5344CB8AC3E}">
        <p14:creationId xmlns:p14="http://schemas.microsoft.com/office/powerpoint/2010/main" val="2478600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3C9C77F-7CBF-45A8-AC0C-EBB74C129DD0}"/>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45</a:t>
            </a:fld>
            <a:endParaRPr lang="zh-CN" altLang="en-US" dirty="0"/>
          </a:p>
        </p:txBody>
      </p:sp>
      <p:sp>
        <p:nvSpPr>
          <p:cNvPr id="5" name="标题 4">
            <a:extLst>
              <a:ext uri="{FF2B5EF4-FFF2-40B4-BE49-F238E27FC236}">
                <a16:creationId xmlns:a16="http://schemas.microsoft.com/office/drawing/2014/main" id="{14924113-E1AD-42A8-923B-BC9B14052D38}"/>
              </a:ext>
            </a:extLst>
          </p:cNvPr>
          <p:cNvSpPr>
            <a:spLocks noGrp="1"/>
          </p:cNvSpPr>
          <p:nvPr>
            <p:ph type="title"/>
          </p:nvPr>
        </p:nvSpPr>
        <p:spPr>
          <a:xfrm>
            <a:off x="694464" y="383721"/>
            <a:ext cx="7870345" cy="656917"/>
          </a:xfrm>
        </p:spPr>
        <p:txBody>
          <a:bodyPr/>
          <a:lstStyle/>
          <a:p>
            <a:r>
              <a:rPr lang="zh-CN" altLang="en-US" dirty="0"/>
              <a:t>显式地考虑动作的价值分布</a:t>
            </a:r>
          </a:p>
        </p:txBody>
      </p:sp>
      <p:sp>
        <p:nvSpPr>
          <p:cNvPr id="6" name="内容占位符 5">
            <a:extLst>
              <a:ext uri="{FF2B5EF4-FFF2-40B4-BE49-F238E27FC236}">
                <a16:creationId xmlns:a16="http://schemas.microsoft.com/office/drawing/2014/main" id="{5EA45949-3676-4256-A510-37E8160DEBA3}"/>
              </a:ext>
            </a:extLst>
          </p:cNvPr>
          <p:cNvSpPr>
            <a:spLocks noGrp="1"/>
          </p:cNvSpPr>
          <p:nvPr>
            <p:ph sz="quarter" idx="13"/>
          </p:nvPr>
        </p:nvSpPr>
        <p:spPr>
          <a:xfrm>
            <a:off x="502444" y="5380264"/>
            <a:ext cx="8137922" cy="800099"/>
          </a:xfrm>
        </p:spPr>
        <p:txBody>
          <a:bodyPr/>
          <a:lstStyle/>
          <a:p>
            <a:r>
              <a:rPr lang="zh-CN" altLang="en-US" dirty="0"/>
              <a:t>考虑以上三个动作的价值分布，平衡探索和利用，选择哪个动作？</a:t>
            </a:r>
            <a:endParaRPr lang="en-US" altLang="zh-CN" dirty="0"/>
          </a:p>
          <a:p>
            <a:r>
              <a:rPr lang="en-US" altLang="zh-CN" dirty="0"/>
              <a:t>1. </a:t>
            </a:r>
            <a:r>
              <a:rPr lang="zh-CN" altLang="en-US" dirty="0"/>
              <a:t>显式地鼓励不确定性； </a:t>
            </a:r>
            <a:r>
              <a:rPr lang="en-US" altLang="zh-CN" dirty="0"/>
              <a:t>2. </a:t>
            </a:r>
            <a:r>
              <a:rPr lang="zh-CN" altLang="en-US" dirty="0"/>
              <a:t>直接根据分布采样来选择</a:t>
            </a:r>
          </a:p>
        </p:txBody>
      </p:sp>
      <p:sp>
        <p:nvSpPr>
          <p:cNvPr id="2" name="页脚占位符 1">
            <a:extLst>
              <a:ext uri="{FF2B5EF4-FFF2-40B4-BE49-F238E27FC236}">
                <a16:creationId xmlns:a16="http://schemas.microsoft.com/office/drawing/2014/main" id="{9BF0FA4D-102B-4177-AC05-770DBACA333D}"/>
              </a:ext>
            </a:extLst>
          </p:cNvPr>
          <p:cNvSpPr>
            <a:spLocks noGrp="1"/>
          </p:cNvSpPr>
          <p:nvPr>
            <p:ph type="ftr" sz="quarter" idx="11"/>
          </p:nvPr>
        </p:nvSpPr>
        <p:spPr>
          <a:xfrm>
            <a:off x="502443" y="6240464"/>
            <a:ext cx="3563371" cy="225650"/>
          </a:xfrm>
        </p:spPr>
        <p:txBody>
          <a:bodyPr/>
          <a:lstStyle/>
          <a:p>
            <a:r>
              <a:rPr lang="en-US" altLang="zh-CN" dirty="0"/>
              <a:t>https://web.stanford.edu/~bvr/pubs/TS_Tutorial.pdf</a:t>
            </a:r>
            <a:endParaRPr lang="zh-CN" altLang="en-US" dirty="0"/>
          </a:p>
        </p:txBody>
      </p:sp>
      <p:pic>
        <p:nvPicPr>
          <p:cNvPr id="7" name="图片 6">
            <a:extLst>
              <a:ext uri="{FF2B5EF4-FFF2-40B4-BE49-F238E27FC236}">
                <a16:creationId xmlns:a16="http://schemas.microsoft.com/office/drawing/2014/main" id="{91198A72-8287-4DB3-8C1D-B63240884EE0}"/>
              </a:ext>
            </a:extLst>
          </p:cNvPr>
          <p:cNvPicPr>
            <a:picLocks noChangeAspect="1"/>
          </p:cNvPicPr>
          <p:nvPr/>
        </p:nvPicPr>
        <p:blipFill>
          <a:blip r:embed="rId2"/>
          <a:stretch>
            <a:fillRect/>
          </a:stretch>
        </p:blipFill>
        <p:spPr>
          <a:xfrm>
            <a:off x="1934936" y="1193348"/>
            <a:ext cx="5233307" cy="4094416"/>
          </a:xfrm>
          <a:prstGeom prst="rect">
            <a:avLst/>
          </a:prstGeom>
        </p:spPr>
      </p:pic>
      <p:sp>
        <p:nvSpPr>
          <p:cNvPr id="4" name="文本框 3">
            <a:extLst>
              <a:ext uri="{FF2B5EF4-FFF2-40B4-BE49-F238E27FC236}">
                <a16:creationId xmlns:a16="http://schemas.microsoft.com/office/drawing/2014/main" id="{01602481-BC4C-4F1E-B19B-C1DC1A248FAB}"/>
              </a:ext>
            </a:extLst>
          </p:cNvPr>
          <p:cNvSpPr txBox="1"/>
          <p:nvPr/>
        </p:nvSpPr>
        <p:spPr>
          <a:xfrm>
            <a:off x="3771900" y="4102100"/>
            <a:ext cx="397866" cy="369332"/>
          </a:xfrm>
          <a:prstGeom prst="rect">
            <a:avLst/>
          </a:prstGeom>
          <a:noFill/>
        </p:spPr>
        <p:txBody>
          <a:bodyPr wrap="none" rtlCol="0">
            <a:spAutoFit/>
          </a:bodyPr>
          <a:lstStyle/>
          <a:p>
            <a:r>
              <a:rPr lang="en-US" altLang="zh-CN" i="1" dirty="0"/>
              <a:t>a</a:t>
            </a:r>
            <a:r>
              <a:rPr lang="en-US" altLang="zh-CN" baseline="-25000" dirty="0"/>
              <a:t>2</a:t>
            </a:r>
            <a:endParaRPr lang="zh-CN" altLang="en-US" baseline="-25000" dirty="0"/>
          </a:p>
        </p:txBody>
      </p:sp>
      <p:sp>
        <p:nvSpPr>
          <p:cNvPr id="8" name="文本框 7">
            <a:extLst>
              <a:ext uri="{FF2B5EF4-FFF2-40B4-BE49-F238E27FC236}">
                <a16:creationId xmlns:a16="http://schemas.microsoft.com/office/drawing/2014/main" id="{8D7907A0-C5A1-495E-BD7C-22B5D1178E86}"/>
              </a:ext>
            </a:extLst>
          </p:cNvPr>
          <p:cNvSpPr txBox="1"/>
          <p:nvPr/>
        </p:nvSpPr>
        <p:spPr>
          <a:xfrm>
            <a:off x="3181350" y="4298950"/>
            <a:ext cx="397866" cy="369332"/>
          </a:xfrm>
          <a:prstGeom prst="rect">
            <a:avLst/>
          </a:prstGeom>
          <a:noFill/>
        </p:spPr>
        <p:txBody>
          <a:bodyPr wrap="none" rtlCol="0">
            <a:spAutoFit/>
          </a:bodyPr>
          <a:lstStyle/>
          <a:p>
            <a:r>
              <a:rPr lang="en-US" altLang="zh-CN" i="1" dirty="0"/>
              <a:t>a</a:t>
            </a:r>
            <a:r>
              <a:rPr lang="en-US" altLang="zh-CN" baseline="-25000" dirty="0"/>
              <a:t>3</a:t>
            </a:r>
            <a:endParaRPr lang="zh-CN" altLang="en-US" baseline="-25000" dirty="0"/>
          </a:p>
        </p:txBody>
      </p:sp>
      <p:sp>
        <p:nvSpPr>
          <p:cNvPr id="10" name="文本框 9">
            <a:extLst>
              <a:ext uri="{FF2B5EF4-FFF2-40B4-BE49-F238E27FC236}">
                <a16:creationId xmlns:a16="http://schemas.microsoft.com/office/drawing/2014/main" id="{4B3CC7F3-7726-4107-8EAE-5677A47FAB7D}"/>
              </a:ext>
            </a:extLst>
          </p:cNvPr>
          <p:cNvSpPr txBox="1"/>
          <p:nvPr/>
        </p:nvSpPr>
        <p:spPr>
          <a:xfrm>
            <a:off x="5271138" y="4102100"/>
            <a:ext cx="397866" cy="369332"/>
          </a:xfrm>
          <a:prstGeom prst="rect">
            <a:avLst/>
          </a:prstGeom>
          <a:noFill/>
        </p:spPr>
        <p:txBody>
          <a:bodyPr wrap="none" rtlCol="0">
            <a:spAutoFit/>
          </a:bodyPr>
          <a:lstStyle/>
          <a:p>
            <a:r>
              <a:rPr lang="en-US" altLang="zh-CN" i="1" dirty="0"/>
              <a:t>a</a:t>
            </a:r>
            <a:r>
              <a:rPr lang="en-US" altLang="zh-CN" baseline="-25000" dirty="0"/>
              <a:t>1</a:t>
            </a:r>
            <a:endParaRPr lang="zh-CN" altLang="en-US" baseline="-25000" dirty="0"/>
          </a:p>
        </p:txBody>
      </p:sp>
    </p:spTree>
    <p:extLst>
      <p:ext uri="{BB962C8B-B14F-4D97-AF65-F5344CB8AC3E}">
        <p14:creationId xmlns:p14="http://schemas.microsoft.com/office/powerpoint/2010/main" val="2713157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0BE65A5-EE31-4BF8-B6DF-BC58303D0ECF}"/>
              </a:ext>
            </a:extLst>
          </p:cNvPr>
          <p:cNvSpPr>
            <a:spLocks noGrp="1"/>
          </p:cNvSpPr>
          <p:nvPr>
            <p:ph type="sldNum" sz="quarter" idx="12"/>
          </p:nvPr>
        </p:nvSpPr>
        <p:spPr/>
        <p:txBody>
          <a:bodyPr/>
          <a:lstStyle/>
          <a:p>
            <a:fld id="{5DD3DB80-B894-403A-B48E-6FDC1A72010E}" type="slidenum">
              <a:rPr lang="zh-CN" altLang="en-US" smtClean="0"/>
              <a:pPr/>
              <a:t>46</a:t>
            </a:fld>
            <a:endParaRPr lang="zh-CN" altLang="en-US" dirty="0"/>
          </a:p>
        </p:txBody>
      </p:sp>
      <p:sp>
        <p:nvSpPr>
          <p:cNvPr id="4" name="标题 3">
            <a:extLst>
              <a:ext uri="{FF2B5EF4-FFF2-40B4-BE49-F238E27FC236}">
                <a16:creationId xmlns:a16="http://schemas.microsoft.com/office/drawing/2014/main" id="{9FC0C8D2-7E3F-4E0B-B883-F7EACE7BB526}"/>
              </a:ext>
            </a:extLst>
          </p:cNvPr>
          <p:cNvSpPr>
            <a:spLocks noGrp="1"/>
          </p:cNvSpPr>
          <p:nvPr>
            <p:ph type="title"/>
          </p:nvPr>
        </p:nvSpPr>
        <p:spPr>
          <a:xfrm>
            <a:off x="658558" y="2"/>
            <a:ext cx="8137922" cy="1028699"/>
          </a:xfrm>
        </p:spPr>
        <p:txBody>
          <a:bodyPr/>
          <a:lstStyle/>
          <a:p>
            <a:r>
              <a:rPr lang="zh-CN" altLang="en-US"/>
              <a:t>基于不确定性测度</a:t>
            </a:r>
            <a:endParaRPr 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04B95886-17DB-4FDC-B441-1DA70E61B48D}"/>
                  </a:ext>
                </a:extLst>
              </p:cNvPr>
              <p:cNvSpPr txBox="1">
                <a:spLocks/>
              </p:cNvSpPr>
              <p:nvPr/>
            </p:nvSpPr>
            <p:spPr>
              <a:xfrm>
                <a:off x="502444" y="1341840"/>
                <a:ext cx="8137922" cy="1936619"/>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不确定性越大的 </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sSup>
                          <m:sSup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p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sup>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𝑖</m:t>
                            </m:r>
                          </m:sup>
                        </m:sSup>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，越具有探索的价值，有可能会是最好的策略</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一个经验性指导：</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大</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𝑈</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zh-CN" altLang="en-US" b="0" i="1" smtClean="0">
                        <a:latin typeface="Cambria Math" panose="02040503050406030204" pitchFamily="18" charset="0"/>
                        <a:ea typeface="阿里巴巴普惠体 R" panose="00020600040101010101" pitchFamily="18" charset="-122"/>
                        <a:cs typeface="阿里巴巴普惠体 R" panose="00020600040101010101" pitchFamily="18" charset="-122"/>
                      </a:rPr>
                      <m:t> </m:t>
                    </m:r>
                    <m:r>
                      <a:rPr lang="zh-CN" altLang="en-US" i="1">
                        <a:latin typeface="Cambria Math" panose="02040503050406030204" pitchFamily="18" charset="0"/>
                        <a:ea typeface="阿里巴巴普惠体 R" panose="00020600040101010101" pitchFamily="18" charset="-122"/>
                        <a:cs typeface="阿里巴巴普惠体 R" panose="00020600040101010101" pitchFamily="18" charset="-122"/>
                      </a:rPr>
                      <m:t>小</m:t>
                    </m:r>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𝑁</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小，</a:t>
                </a:r>
                <a14:m>
                  <m:oMath xmlns:m="http://schemas.openxmlformats.org/officeDocument/2006/math">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𝑈</m:t>
                    </m:r>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04B95886-17DB-4FDC-B441-1DA70E61B48D}"/>
                  </a:ext>
                </a:extLst>
              </p:cNvPr>
              <p:cNvSpPr txBox="1">
                <a:spLocks noRot="1" noChangeAspect="1" noMove="1" noResize="1" noEditPoints="1" noAdjustHandles="1" noChangeArrowheads="1" noChangeShapeType="1" noTextEdit="1"/>
              </p:cNvSpPr>
              <p:nvPr/>
            </p:nvSpPr>
            <p:spPr>
              <a:xfrm>
                <a:off x="502444" y="1341840"/>
                <a:ext cx="8137922" cy="1936619"/>
              </a:xfrm>
              <a:prstGeom prst="rect">
                <a:avLst/>
              </a:prstGeom>
              <a:blipFill>
                <a:blip r:embed="rId2"/>
                <a:stretch>
                  <a:fillRect l="-449" t="-6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865696D-5157-4F21-BBA6-A683A099A699}"/>
                  </a:ext>
                </a:extLst>
              </p:cNvPr>
              <p:cNvSpPr txBox="1"/>
              <p:nvPr/>
            </p:nvSpPr>
            <p:spPr>
              <a:xfrm>
                <a:off x="3740582" y="2321680"/>
                <a:ext cx="4035207" cy="378630"/>
              </a:xfrm>
              <a:prstGeom prst="rect">
                <a:avLst/>
              </a:prstGeom>
              <a:noFill/>
            </p:spPr>
            <p:txBody>
              <a:bodyPr wrap="none" rtlCol="0">
                <a:spAutoFit/>
              </a:bodyPr>
              <a:lstStyle/>
              <a:p>
                <a:r>
                  <a:rPr lang="zh-CN" altLang="en-US" dirty="0"/>
                  <a:t>策略 </a:t>
                </a:r>
                <a14:m>
                  <m:oMath xmlns:m="http://schemas.openxmlformats.org/officeDocument/2006/math">
                    <m:r>
                      <a:rPr lang="en-US" altLang="zh-CN" b="0" i="1" smtClean="0">
                        <a:latin typeface="Cambria Math" panose="02040503050406030204" pitchFamily="18" charset="0"/>
                      </a:rPr>
                      <m:t>𝜋</m:t>
                    </m:r>
                  </m:oMath>
                </a14:m>
                <a:r>
                  <a:rPr lang="zh-CN" altLang="en-US" dirty="0"/>
                  <a:t>：</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𝒜</m:t>
                                </m:r>
                              </m:lim>
                            </m:limLow>
                          </m:fNa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𝑈</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e>
                    </m:func>
                  </m:oMath>
                </a14:m>
                <a:endParaRPr lang="en-US" dirty="0"/>
              </a:p>
            </p:txBody>
          </p:sp>
        </mc:Choice>
        <mc:Fallback xmlns="">
          <p:sp>
            <p:nvSpPr>
              <p:cNvPr id="6" name="文本框 5">
                <a:extLst>
                  <a:ext uri="{FF2B5EF4-FFF2-40B4-BE49-F238E27FC236}">
                    <a16:creationId xmlns:a16="http://schemas.microsoft.com/office/drawing/2014/main" id="{4865696D-5157-4F21-BBA6-A683A099A699}"/>
                  </a:ext>
                </a:extLst>
              </p:cNvPr>
              <p:cNvSpPr txBox="1">
                <a:spLocks noRot="1" noChangeAspect="1" noMove="1" noResize="1" noEditPoints="1" noAdjustHandles="1" noChangeArrowheads="1" noChangeShapeType="1" noTextEdit="1"/>
              </p:cNvSpPr>
              <p:nvPr/>
            </p:nvSpPr>
            <p:spPr>
              <a:xfrm>
                <a:off x="3740582" y="2321680"/>
                <a:ext cx="4035207" cy="378630"/>
              </a:xfrm>
              <a:prstGeom prst="rect">
                <a:avLst/>
              </a:prstGeom>
              <a:blipFill>
                <a:blip r:embed="rId5"/>
                <a:stretch>
                  <a:fillRect l="-1360" t="-6452" b="-25806"/>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56F5A7BC-DF6F-4FB3-9302-69F99C03323E}"/>
              </a:ext>
            </a:extLst>
          </p:cNvPr>
          <p:cNvSpPr txBox="1"/>
          <p:nvPr/>
        </p:nvSpPr>
        <p:spPr>
          <a:xfrm>
            <a:off x="1523134" y="3265250"/>
            <a:ext cx="6096541" cy="369332"/>
          </a:xfrm>
          <a:prstGeom prst="rect">
            <a:avLst/>
          </a:prstGeom>
          <a:noFill/>
        </p:spPr>
        <p:txBody>
          <a:bodyPr wrap="none" rtlCol="0">
            <a:spAutoFit/>
          </a:bodyPr>
          <a:lstStyle/>
          <a:p>
            <a:r>
              <a:rPr lang="zh-CN" altLang="en-US" dirty="0">
                <a:ea typeface="阿里巴巴普惠体 R" panose="00020600040101010101"/>
              </a:rPr>
              <a:t>也称为 </a:t>
            </a:r>
            <a:r>
              <a:rPr lang="en-US" altLang="zh-CN" dirty="0">
                <a:ea typeface="阿里巴巴普惠体 R" panose="00020600040101010101"/>
              </a:rPr>
              <a:t>UCB</a:t>
            </a:r>
            <a:r>
              <a:rPr lang="zh-CN" altLang="en-US" dirty="0">
                <a:ea typeface="阿里巴巴普惠体 R" panose="00020600040101010101"/>
              </a:rPr>
              <a:t>：上置信界法（</a:t>
            </a:r>
            <a:r>
              <a:rPr lang="en-US" altLang="zh-CN" dirty="0">
                <a:ea typeface="阿里巴巴普惠体 R" panose="00020600040101010101"/>
              </a:rPr>
              <a:t>Upper Confidence Bounds</a:t>
            </a:r>
            <a:r>
              <a:rPr lang="zh-CN" altLang="en-US" dirty="0">
                <a:ea typeface="阿里巴巴普惠体 R" panose="00020600040101010101"/>
              </a:rPr>
              <a:t>）</a:t>
            </a:r>
            <a:endParaRPr lang="en-US" dirty="0">
              <a:ea typeface="阿里巴巴普惠体 R" panose="00020600040101010101"/>
            </a:endParaRPr>
          </a:p>
        </p:txBody>
      </p:sp>
      <p:pic>
        <p:nvPicPr>
          <p:cNvPr id="9" name="图片 8">
            <a:extLst>
              <a:ext uri="{FF2B5EF4-FFF2-40B4-BE49-F238E27FC236}">
                <a16:creationId xmlns:a16="http://schemas.microsoft.com/office/drawing/2014/main" id="{8B9E15FA-FEDE-4C32-9A40-12B0A7B01E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713" y="3807021"/>
            <a:ext cx="7054869" cy="2669214"/>
          </a:xfrm>
          <a:prstGeom prst="rect">
            <a:avLst/>
          </a:prstGeom>
        </p:spPr>
      </p:pic>
      <p:sp>
        <p:nvSpPr>
          <p:cNvPr id="8" name="TextBox 7">
            <a:extLst>
              <a:ext uri="{FF2B5EF4-FFF2-40B4-BE49-F238E27FC236}">
                <a16:creationId xmlns:a16="http://schemas.microsoft.com/office/drawing/2014/main" id="{6B4CEEF6-90A1-874D-98E5-03D16F3B364B}"/>
              </a:ext>
            </a:extLst>
          </p:cNvPr>
          <p:cNvSpPr txBox="1"/>
          <p:nvPr/>
        </p:nvSpPr>
        <p:spPr>
          <a:xfrm>
            <a:off x="5758185" y="4636057"/>
            <a:ext cx="1800493" cy="369332"/>
          </a:xfrm>
          <a:prstGeom prst="rect">
            <a:avLst/>
          </a:prstGeom>
          <a:noFill/>
        </p:spPr>
        <p:txBody>
          <a:bodyPr wrap="none" rtlCol="0">
            <a:spAutoFit/>
          </a:bodyPr>
          <a:lstStyle/>
          <a:p>
            <a:r>
              <a:rPr lang="zh-CN" altLang="en-US" dirty="0"/>
              <a:t>选择哪个动作？</a:t>
            </a:r>
            <a:endParaRPr lang="en-US" dirty="0"/>
          </a:p>
        </p:txBody>
      </p:sp>
    </p:spTree>
    <p:extLst>
      <p:ext uri="{BB962C8B-B14F-4D97-AF65-F5344CB8AC3E}">
        <p14:creationId xmlns:p14="http://schemas.microsoft.com/office/powerpoint/2010/main" val="28651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F7C9A17-E454-4686-A8C9-B838FB9FDF94}"/>
              </a:ext>
            </a:extLst>
          </p:cNvPr>
          <p:cNvSpPr>
            <a:spLocks noGrp="1"/>
          </p:cNvSpPr>
          <p:nvPr>
            <p:ph type="ftr" sz="quarter" idx="11"/>
          </p:nvPr>
        </p:nvSpPr>
        <p:spPr>
          <a:xfrm>
            <a:off x="502443" y="6240464"/>
            <a:ext cx="6374142" cy="206381"/>
          </a:xfrm>
        </p:spPr>
        <p:txBody>
          <a:bodyPr/>
          <a:lstStyle/>
          <a:p>
            <a:r>
              <a:rPr lang="en-US"/>
              <a:t>Hoeffding, Wassily. "Probability inequalities for sums of bounded random variables." </a:t>
            </a:r>
            <a:r>
              <a:rPr lang="en-US" i="1"/>
              <a:t>The Collected Works of Wassily Hoeffding</a:t>
            </a:r>
            <a:r>
              <a:rPr lang="en-US"/>
              <a:t>. Springer, New York, NY, 1994. 409-426.</a:t>
            </a:r>
            <a:endParaRPr lang="zh-CN" altLang="en-US" dirty="0"/>
          </a:p>
        </p:txBody>
      </p:sp>
      <p:sp>
        <p:nvSpPr>
          <p:cNvPr id="3" name="灯片编号占位符 2">
            <a:extLst>
              <a:ext uri="{FF2B5EF4-FFF2-40B4-BE49-F238E27FC236}">
                <a16:creationId xmlns:a16="http://schemas.microsoft.com/office/drawing/2014/main" id="{C5D600D6-43B9-4A03-A14A-2DB0DAD2FFDB}"/>
              </a:ext>
            </a:extLst>
          </p:cNvPr>
          <p:cNvSpPr>
            <a:spLocks noGrp="1"/>
          </p:cNvSpPr>
          <p:nvPr>
            <p:ph type="sldNum" sz="quarter" idx="12"/>
          </p:nvPr>
        </p:nvSpPr>
        <p:spPr/>
        <p:txBody>
          <a:bodyPr/>
          <a:lstStyle/>
          <a:p>
            <a:fld id="{5DD3DB80-B894-403A-B48E-6FDC1A72010E}" type="slidenum">
              <a:rPr lang="zh-CN" altLang="en-US" smtClean="0"/>
              <a:pPr/>
              <a:t>47</a:t>
            </a:fld>
            <a:endParaRPr lang="zh-CN" altLang="en-US" dirty="0"/>
          </a:p>
        </p:txBody>
      </p:sp>
      <p:sp>
        <p:nvSpPr>
          <p:cNvPr id="4" name="标题 3">
            <a:extLst>
              <a:ext uri="{FF2B5EF4-FFF2-40B4-BE49-F238E27FC236}">
                <a16:creationId xmlns:a16="http://schemas.microsoft.com/office/drawing/2014/main" id="{18500C93-840C-4F45-BBAA-B68D07018CF6}"/>
              </a:ext>
            </a:extLst>
          </p:cNvPr>
          <p:cNvSpPr>
            <a:spLocks noGrp="1"/>
          </p:cNvSpPr>
          <p:nvPr>
            <p:ph type="title"/>
          </p:nvPr>
        </p:nvSpPr>
        <p:spPr>
          <a:xfrm>
            <a:off x="665993" y="2"/>
            <a:ext cx="8137922" cy="1028699"/>
          </a:xfrm>
        </p:spPr>
        <p:txBody>
          <a:bodyPr/>
          <a:lstStyle/>
          <a:p>
            <a:r>
              <a:rPr lang="en-US" altLang="zh-CN"/>
              <a:t>UCB</a:t>
            </a:r>
            <a:r>
              <a:rPr lang="zh-CN" altLang="en-US"/>
              <a:t>：上置信界</a:t>
            </a:r>
            <a:endParaRPr 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1750CE23-F9AC-4F9A-92C8-F4FA3F171638}"/>
                  </a:ext>
                </a:extLst>
              </p:cNvPr>
              <p:cNvSpPr txBox="1">
                <a:spLocks/>
              </p:cNvSpPr>
              <p:nvPr/>
            </p:nvSpPr>
            <p:spPr>
              <a:xfrm>
                <a:off x="502444" y="2454361"/>
                <a:ext cx="8137922" cy="151287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为每个动作收益估值估计一个上置信界：</a:t>
                </a:r>
                <a14:m>
                  <m:oMath xmlns:m="http://schemas.openxmlformats.org/officeDocument/2006/math">
                    <m:acc>
                      <m:accPr>
                        <m:chr m:val="̂"/>
                        <m:ctrlPr>
                          <a:rPr lang="en-US" altLang="zh-CN" b="0" i="1" smtClean="0">
                            <a:latin typeface="Cambria Math" panose="02040503050406030204" pitchFamily="18" charset="0"/>
                            <a:ea typeface="阿里巴巴普惠体 R" panose="00020600040101010101" pitchFamily="18" charset="-122"/>
                          </a:rPr>
                        </m:ctrlPr>
                      </m:accPr>
                      <m:e>
                        <m:r>
                          <a:rPr lang="en-US" altLang="zh-CN" b="0" i="1" smtClean="0">
                            <a:latin typeface="Cambria Math" panose="02040503050406030204" pitchFamily="18" charset="0"/>
                            <a:ea typeface="阿里巴巴普惠体 R" panose="00020600040101010101" pitchFamily="18" charset="-122"/>
                          </a:rPr>
                          <m:t>𝑈</m:t>
                        </m:r>
                      </m:e>
                    </m:acc>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𝑎</m:t>
                        </m:r>
                      </m:e>
                    </m:d>
                  </m:oMath>
                </a14:m>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显然有：</a:t>
                </a:r>
                <a14:m>
                  <m:oMath xmlns:m="http://schemas.openxmlformats.org/officeDocument/2006/math">
                    <m:sSub>
                      <m:sSub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𝑄</m:t>
                        </m:r>
                      </m:e>
                      <m:sub>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d>
                      <m:dPr>
                        <m:ctrlP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cs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rPr>
                        </m:ctrlPr>
                      </m:sSubPr>
                      <m:e>
                        <m:acc>
                          <m:accPr>
                            <m:chr m:val="̂"/>
                            <m:ctrlPr>
                              <a:rPr lang="en-US" altLang="zh-CN" b="0" i="1" smtClean="0">
                                <a:latin typeface="Cambria Math" panose="02040503050406030204" pitchFamily="18" charset="0"/>
                                <a:ea typeface="阿里巴巴普惠体 R" panose="00020600040101010101" pitchFamily="18" charset="-122"/>
                              </a:rPr>
                            </m:ctrlPr>
                          </m:accPr>
                          <m:e>
                            <m:r>
                              <a:rPr lang="en-US" altLang="zh-CN" b="0" i="1" smtClean="0">
                                <a:latin typeface="Cambria Math" panose="02040503050406030204" pitchFamily="18" charset="0"/>
                                <a:ea typeface="阿里巴巴普惠体 R" panose="00020600040101010101" pitchFamily="18" charset="-122"/>
                              </a:rPr>
                              <m:t>𝑄</m:t>
                            </m:r>
                          </m:e>
                        </m:acc>
                      </m:e>
                      <m:sub>
                        <m:r>
                          <a:rPr lang="en-US" altLang="zh-CN" b="0" i="1" smtClean="0">
                            <a:latin typeface="Cambria Math" panose="02040503050406030204" pitchFamily="18" charset="0"/>
                            <a:ea typeface="阿里巴巴普惠体 R" panose="00020600040101010101" pitchFamily="18" charset="-122"/>
                          </a:rPr>
                          <m:t>𝑡</m:t>
                        </m:r>
                      </m:sub>
                    </m:sSub>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𝑎</m:t>
                        </m:r>
                      </m:e>
                    </m:d>
                    <m:r>
                      <a:rPr lang="en-US" altLang="zh-CN" b="0" i="1" smtClean="0">
                        <a:latin typeface="Cambria Math" panose="02040503050406030204" pitchFamily="18" charset="0"/>
                        <a:ea typeface="阿里巴巴普惠体 R" panose="00020600040101010101" pitchFamily="18" charset="-122"/>
                      </a:rPr>
                      <m:t>+</m:t>
                    </m:r>
                    <m:sSub>
                      <m:sSubPr>
                        <m:ctrlPr>
                          <a:rPr lang="en-US" altLang="zh-CN" b="0" i="1" smtClean="0">
                            <a:latin typeface="Cambria Math" panose="02040503050406030204" pitchFamily="18" charset="0"/>
                            <a:ea typeface="阿里巴巴普惠体 R" panose="00020600040101010101" pitchFamily="18" charset="-122"/>
                          </a:rPr>
                        </m:ctrlPr>
                      </m:sSubPr>
                      <m:e>
                        <m:acc>
                          <m:accPr>
                            <m:chr m:val="̂"/>
                            <m:ctrlPr>
                              <a:rPr lang="en-US" altLang="zh-CN" b="0" i="1" smtClean="0">
                                <a:latin typeface="Cambria Math" panose="02040503050406030204" pitchFamily="18" charset="0"/>
                                <a:ea typeface="阿里巴巴普惠体 R" panose="00020600040101010101" pitchFamily="18" charset="-122"/>
                              </a:rPr>
                            </m:ctrlPr>
                          </m:accPr>
                          <m:e>
                            <m:r>
                              <a:rPr lang="en-US" altLang="zh-CN" b="0" i="1" smtClean="0">
                                <a:latin typeface="Cambria Math" panose="02040503050406030204" pitchFamily="18" charset="0"/>
                                <a:ea typeface="阿里巴巴普惠体 R" panose="00020600040101010101" pitchFamily="18" charset="-122"/>
                              </a:rPr>
                              <m:t>𝑈</m:t>
                            </m:r>
                          </m:e>
                        </m:acc>
                      </m:e>
                      <m:sub>
                        <m:r>
                          <a:rPr lang="en-US" altLang="zh-CN" b="0" i="1" smtClean="0">
                            <a:latin typeface="Cambria Math" panose="02040503050406030204" pitchFamily="18" charset="0"/>
                            <a:ea typeface="阿里巴巴普惠体 R" panose="00020600040101010101" pitchFamily="18" charset="-122"/>
                          </a:rPr>
                          <m:t>𝑡</m:t>
                        </m:r>
                      </m:sub>
                    </m:sSub>
                    <m:d>
                      <m:dPr>
                        <m:ctrlPr>
                          <a:rPr lang="en-US" altLang="zh-CN" b="0" i="1" smtClean="0">
                            <a:latin typeface="Cambria Math" panose="02040503050406030204" pitchFamily="18" charset="0"/>
                            <a:ea typeface="阿里巴巴普惠体 R" panose="00020600040101010101" pitchFamily="18" charset="-122"/>
                          </a:rPr>
                        </m:ctrlPr>
                      </m:dPr>
                      <m:e>
                        <m:r>
                          <a:rPr lang="en-US" altLang="zh-CN" b="0" i="1" smtClean="0">
                            <a:latin typeface="Cambria Math" panose="02040503050406030204" pitchFamily="18" charset="0"/>
                            <a:ea typeface="阿里巴巴普惠体 R" panose="00020600040101010101" pitchFamily="18" charset="-122"/>
                          </a:rPr>
                          <m:t>𝑎</m:t>
                        </m:r>
                      </m:e>
                    </m:d>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以高概率</a:t>
                </a:r>
                <a14:m>
                  <m:oMath xmlns:m="http://schemas.openxmlformats.org/officeDocument/2006/math">
                    <m:r>
                      <a:rPr lang="en-US" altLang="zh-CN" i="1" dirty="0" smtClean="0">
                        <a:latin typeface="Cambria Math" panose="02040503050406030204" pitchFamily="18" charset="0"/>
                        <a:ea typeface="阿里巴巴普惠体 R" panose="00020600040101010101" pitchFamily="18" charset="-122"/>
                        <a:cs typeface="阿里巴巴普惠体 R" panose="00020600040101010101" pitchFamily="18" charset="-122"/>
                      </a:rPr>
                      <m:t>𝑝</m:t>
                    </m:r>
                  </m:oMath>
                </a14:m>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成立（</a:t>
                </a:r>
                <a:r>
                  <a:rPr lang="en-US" altLang="zh-CN"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Hoeffding</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不等式）</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依据以下原则挑选进行决策：</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5" name="内容占位符 2">
                <a:extLst>
                  <a:ext uri="{FF2B5EF4-FFF2-40B4-BE49-F238E27FC236}">
                    <a16:creationId xmlns:a16="http://schemas.microsoft.com/office/drawing/2014/main" id="{1750CE23-F9AC-4F9A-92C8-F4FA3F171638}"/>
                  </a:ext>
                </a:extLst>
              </p:cNvPr>
              <p:cNvSpPr txBox="1">
                <a:spLocks noRot="1" noChangeAspect="1" noMove="1" noResize="1" noEditPoints="1" noAdjustHandles="1" noChangeArrowheads="1" noChangeShapeType="1" noTextEdit="1"/>
              </p:cNvSpPr>
              <p:nvPr/>
            </p:nvSpPr>
            <p:spPr>
              <a:xfrm>
                <a:off x="502444" y="2454361"/>
                <a:ext cx="8137922" cy="1512871"/>
              </a:xfrm>
              <a:prstGeom prst="rect">
                <a:avLst/>
              </a:prstGeom>
              <a:blipFill>
                <a:blip r:embed="rId2"/>
                <a:stretch>
                  <a:fillRect l="-449" t="-28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9F2E9CF-5126-4DED-AB36-345FD3260819}"/>
                  </a:ext>
                </a:extLst>
              </p:cNvPr>
              <p:cNvSpPr txBox="1"/>
              <p:nvPr/>
            </p:nvSpPr>
            <p:spPr>
              <a:xfrm>
                <a:off x="814752" y="4080180"/>
                <a:ext cx="3001591" cy="470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𝒜</m:t>
                                  </m:r>
                                </m:lim>
                              </m:limLow>
                            </m:fName>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𝑈</m:t>
                                      </m:r>
                                    </m:e>
                                  </m:acc>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e>
                      </m:func>
                    </m:oMath>
                  </m:oMathPara>
                </a14:m>
                <a:endParaRPr lang="en-US" dirty="0"/>
              </a:p>
            </p:txBody>
          </p:sp>
        </mc:Choice>
        <mc:Fallback xmlns="">
          <p:sp>
            <p:nvSpPr>
              <p:cNvPr id="6" name="文本框 5">
                <a:extLst>
                  <a:ext uri="{FF2B5EF4-FFF2-40B4-BE49-F238E27FC236}">
                    <a16:creationId xmlns:a16="http://schemas.microsoft.com/office/drawing/2014/main" id="{99F2E9CF-5126-4DED-AB36-345FD3260819}"/>
                  </a:ext>
                </a:extLst>
              </p:cNvPr>
              <p:cNvSpPr txBox="1">
                <a:spLocks noRot="1" noChangeAspect="1" noMove="1" noResize="1" noEditPoints="1" noAdjustHandles="1" noChangeArrowheads="1" noChangeShapeType="1" noTextEdit="1"/>
              </p:cNvSpPr>
              <p:nvPr/>
            </p:nvSpPr>
            <p:spPr>
              <a:xfrm>
                <a:off x="814752" y="4080180"/>
                <a:ext cx="3001591" cy="470385"/>
              </a:xfrm>
              <a:prstGeom prst="rect">
                <a:avLst/>
              </a:prstGeom>
              <a:blipFill>
                <a:blip r:embed="rId5"/>
                <a:stretch>
                  <a:fillRect b="-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65BFA05-5C79-4C70-BA66-DC2865B23D56}"/>
                  </a:ext>
                </a:extLst>
              </p:cNvPr>
              <p:cNvSpPr txBox="1"/>
              <p:nvPr/>
            </p:nvSpPr>
            <p:spPr>
              <a:xfrm>
                <a:off x="502443" y="1558762"/>
                <a:ext cx="6742615" cy="442429"/>
              </a:xfrm>
              <a:prstGeom prst="rect">
                <a:avLst/>
              </a:prstGeom>
              <a:noFill/>
            </p:spPr>
            <p:txBody>
              <a:bodyPr wrap="none" rtlCol="0">
                <a:spAutoFit/>
              </a:bodyPr>
              <a:lstStyle/>
              <a:p>
                <a:r>
                  <a:rPr lang="en-US" sz="2000" dirty="0">
                    <a:ea typeface="阿里巴巴普惠体 R" panose="00020600040101010101"/>
                  </a:rPr>
                  <a:t>Hoeffding </a:t>
                </a:r>
                <a:r>
                  <a:rPr lang="zh-CN" altLang="en-US" sz="2000" dirty="0">
                    <a:ea typeface="阿里巴巴普惠体 R" panose="00020600040101010101"/>
                  </a:rPr>
                  <a:t>不等式：</a:t>
                </a:r>
                <a14:m>
                  <m:oMath xmlns:m="http://schemas.openxmlformats.org/officeDocument/2006/math">
                    <m:r>
                      <a:rPr lang="en-US" altLang="zh-CN" sz="2000" b="0" i="1" smtClean="0">
                        <a:latin typeface="Cambria Math" panose="02040503050406030204" pitchFamily="18" charset="0"/>
                      </a:rPr>
                      <m:t>ℙ</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𝔼</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&gt;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𝑥</m:t>
                                </m:r>
                              </m:e>
                            </m:acc>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𝑢</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𝑡</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𝑢</m:t>
                            </m:r>
                          </m:e>
                          <m:sup>
                            <m:r>
                              <a:rPr lang="en-US" altLang="zh-CN" sz="2000" b="0" i="1" smtClean="0">
                                <a:latin typeface="Cambria Math" panose="02040503050406030204" pitchFamily="18" charset="0"/>
                              </a:rPr>
                              <m:t>2</m:t>
                            </m:r>
                          </m:sup>
                        </m:sSup>
                      </m:sup>
                    </m:sSup>
                  </m:oMath>
                </a14:m>
                <a:r>
                  <a:rPr lang="en-US" sz="2000" dirty="0">
                    <a:ea typeface="阿里巴巴普惠体 R" panose="00020600040101010101"/>
                  </a:rPr>
                  <a:t> </a:t>
                </a:r>
                <a:r>
                  <a:rPr lang="en-US" altLang="zh-CN" sz="2000" dirty="0">
                    <a:ea typeface="阿里巴巴普惠体 R" panose="00020600040101010101"/>
                  </a:rPr>
                  <a:t>for </a:t>
                </a:r>
                <a14:m>
                  <m:oMath xmlns:m="http://schemas.openxmlformats.org/officeDocument/2006/math">
                    <m:r>
                      <a:rPr lang="en-US" altLang="zh-CN" sz="2000" i="1">
                        <a:latin typeface="Cambria Math" panose="02040503050406030204" pitchFamily="18" charset="0"/>
                      </a:rPr>
                      <m:t>𝑥</m:t>
                    </m:r>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[0,1]</m:t>
                    </m:r>
                  </m:oMath>
                </a14:m>
                <a:r>
                  <a:rPr lang="en-US" sz="2000" dirty="0">
                    <a:ea typeface="阿里巴巴普惠体 R" panose="00020600040101010101"/>
                  </a:rPr>
                  <a:t> </a:t>
                </a:r>
              </a:p>
            </p:txBody>
          </p:sp>
        </mc:Choice>
        <mc:Fallback xmlns="">
          <p:sp>
            <p:nvSpPr>
              <p:cNvPr id="7" name="文本框 6">
                <a:extLst>
                  <a:ext uri="{FF2B5EF4-FFF2-40B4-BE49-F238E27FC236}">
                    <a16:creationId xmlns:a16="http://schemas.microsoft.com/office/drawing/2014/main" id="{465BFA05-5C79-4C70-BA66-DC2865B23D56}"/>
                  </a:ext>
                </a:extLst>
              </p:cNvPr>
              <p:cNvSpPr txBox="1">
                <a:spLocks noRot="1" noChangeAspect="1" noMove="1" noResize="1" noEditPoints="1" noAdjustHandles="1" noChangeArrowheads="1" noChangeShapeType="1" noTextEdit="1"/>
              </p:cNvSpPr>
              <p:nvPr/>
            </p:nvSpPr>
            <p:spPr>
              <a:xfrm>
                <a:off x="502443" y="1558762"/>
                <a:ext cx="6742615" cy="442429"/>
              </a:xfrm>
              <a:prstGeom prst="rect">
                <a:avLst/>
              </a:prstGeom>
              <a:blipFill>
                <a:blip r:embed="rId6"/>
                <a:stretch>
                  <a:fillRect l="-904" b="-26389"/>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A5895D9D-15E4-4195-845C-31C97E60975F}"/>
              </a:ext>
            </a:extLst>
          </p:cNvPr>
          <p:cNvSpPr txBox="1">
            <a:spLocks/>
          </p:cNvSpPr>
          <p:nvPr/>
        </p:nvSpPr>
        <p:spPr>
          <a:xfrm>
            <a:off x="502444" y="4343964"/>
            <a:ext cx="8137922" cy="1702760"/>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收敛性：</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6FE471C-9E6D-4AB4-8A2B-A11606EACA82}"/>
                  </a:ext>
                </a:extLst>
              </p:cNvPr>
              <p:cNvSpPr txBox="1"/>
              <p:nvPr/>
            </p:nvSpPr>
            <p:spPr>
              <a:xfrm>
                <a:off x="6116862" y="3828411"/>
                <a:ext cx="2253759"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𝑈</m:t>
                              </m:r>
                            </m:e>
                          </m:acc>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e>
                              </m:func>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den>
                          </m:f>
                        </m:e>
                      </m:rad>
                    </m:oMath>
                  </m:oMathPara>
                </a14:m>
                <a:endParaRPr lang="en-US" dirty="0"/>
              </a:p>
            </p:txBody>
          </p:sp>
        </mc:Choice>
        <mc:Fallback xmlns="">
          <p:sp>
            <p:nvSpPr>
              <p:cNvPr id="10" name="文本框 9">
                <a:extLst>
                  <a:ext uri="{FF2B5EF4-FFF2-40B4-BE49-F238E27FC236}">
                    <a16:creationId xmlns:a16="http://schemas.microsoft.com/office/drawing/2014/main" id="{66FE471C-9E6D-4AB4-8A2B-A11606EACA82}"/>
                  </a:ext>
                </a:extLst>
              </p:cNvPr>
              <p:cNvSpPr txBox="1">
                <a:spLocks noRot="1" noChangeAspect="1" noMove="1" noResize="1" noEditPoints="1" noAdjustHandles="1" noChangeArrowheads="1" noChangeShapeType="1" noTextEdit="1"/>
              </p:cNvSpPr>
              <p:nvPr/>
            </p:nvSpPr>
            <p:spPr>
              <a:xfrm>
                <a:off x="6116862" y="3828411"/>
                <a:ext cx="2253759" cy="9106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4199EDC-317A-44F0-A3DF-7C5617469569}"/>
                  </a:ext>
                </a:extLst>
              </p:cNvPr>
              <p:cNvSpPr txBox="1"/>
              <p:nvPr/>
            </p:nvSpPr>
            <p:spPr>
              <a:xfrm>
                <a:off x="2315548" y="5161418"/>
                <a:ext cx="2747932" cy="798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𝑡</m:t>
                          </m:r>
                          <m:r>
                            <a:rPr lang="en-US" b="0" i="1" smtClean="0">
                              <a:latin typeface="Cambria Math" panose="02040503050406030204" pitchFamily="18" charset="0"/>
                            </a:rPr>
                            <m:t>→∞</m:t>
                          </m:r>
                        </m:lim>
                      </m:limLow>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𝑅</m:t>
                          </m:r>
                        </m:sub>
                      </m:sSub>
                      <m:r>
                        <a:rPr lang="en-US" b="0" i="1" smtClean="0">
                          <a:latin typeface="Cambria Math" panose="02040503050406030204" pitchFamily="18" charset="0"/>
                        </a:rPr>
                        <m:t>≤8</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𝑎</m:t>
                                  </m:r>
                                </m:sub>
                              </m:sSub>
                              <m:r>
                                <a:rPr lang="en-US" b="0" i="1" smtClean="0">
                                  <a:latin typeface="Cambria Math" panose="02040503050406030204" pitchFamily="18" charset="0"/>
                                </a:rPr>
                                <m:t>&gt;0</m:t>
                              </m:r>
                            </m:sub>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𝑎</m:t>
                                  </m:r>
                                </m:sub>
                              </m:sSub>
                            </m:e>
                          </m:nary>
                        </m:e>
                      </m:func>
                      <m:r>
                        <a:rPr lang="en-US" b="0" i="1" smtClean="0">
                          <a:latin typeface="Cambria Math" panose="02040503050406030204" pitchFamily="18" charset="0"/>
                        </a:rPr>
                        <m:t> </m:t>
                      </m:r>
                    </m:oMath>
                  </m:oMathPara>
                </a14:m>
                <a:endParaRPr lang="en-US" dirty="0"/>
              </a:p>
            </p:txBody>
          </p:sp>
        </mc:Choice>
        <mc:Fallback xmlns="">
          <p:sp>
            <p:nvSpPr>
              <p:cNvPr id="11" name="文本框 10">
                <a:extLst>
                  <a:ext uri="{FF2B5EF4-FFF2-40B4-BE49-F238E27FC236}">
                    <a16:creationId xmlns:a16="http://schemas.microsoft.com/office/drawing/2014/main" id="{E4199EDC-317A-44F0-A3DF-7C5617469569}"/>
                  </a:ext>
                </a:extLst>
              </p:cNvPr>
              <p:cNvSpPr txBox="1">
                <a:spLocks noRot="1" noChangeAspect="1" noMove="1" noResize="1" noEditPoints="1" noAdjustHandles="1" noChangeArrowheads="1" noChangeShapeType="1" noTextEdit="1"/>
              </p:cNvSpPr>
              <p:nvPr/>
            </p:nvSpPr>
            <p:spPr>
              <a:xfrm>
                <a:off x="2315548" y="5161418"/>
                <a:ext cx="2747932" cy="798745"/>
              </a:xfrm>
              <a:prstGeom prst="rect">
                <a:avLst/>
              </a:prstGeom>
              <a:blipFill>
                <a:blip r:embed="rId8"/>
                <a:stretch>
                  <a:fillRect t="-115625" b="-15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0A92CA4-1718-47AE-83DC-5F6DD4660D93}"/>
                  </a:ext>
                </a:extLst>
              </p:cNvPr>
              <p:cNvSpPr txBox="1"/>
              <p:nvPr/>
            </p:nvSpPr>
            <p:spPr>
              <a:xfrm>
                <a:off x="4026922" y="4080180"/>
                <a:ext cx="2001189" cy="407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𝑡</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sup>
                      </m:sSup>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13" name="文本框 12">
                <a:extLst>
                  <a:ext uri="{FF2B5EF4-FFF2-40B4-BE49-F238E27FC236}">
                    <a16:creationId xmlns:a16="http://schemas.microsoft.com/office/drawing/2014/main" id="{60A92CA4-1718-47AE-83DC-5F6DD4660D93}"/>
                  </a:ext>
                </a:extLst>
              </p:cNvPr>
              <p:cNvSpPr txBox="1">
                <a:spLocks noRot="1" noChangeAspect="1" noMove="1" noResize="1" noEditPoints="1" noAdjustHandles="1" noChangeArrowheads="1" noChangeShapeType="1" noTextEdit="1"/>
              </p:cNvSpPr>
              <p:nvPr/>
            </p:nvSpPr>
            <p:spPr>
              <a:xfrm>
                <a:off x="4026922" y="4080180"/>
                <a:ext cx="2001189" cy="407163"/>
              </a:xfrm>
              <a:prstGeom prst="rect">
                <a:avLst/>
              </a:prstGeom>
              <a:blipFill>
                <a:blip r:embed="rId9"/>
                <a:stretch>
                  <a:fillRect b="-8955"/>
                </a:stretch>
              </a:blipFill>
            </p:spPr>
            <p:txBody>
              <a:bodyPr/>
              <a:lstStyle/>
              <a:p>
                <a:r>
                  <a:rPr lang="zh-CN" altLang="en-US">
                    <a:noFill/>
                  </a:rPr>
                  <a:t> </a:t>
                </a:r>
              </a:p>
            </p:txBody>
          </p:sp>
        </mc:Fallback>
      </mc:AlternateContent>
      <p:sp>
        <p:nvSpPr>
          <p:cNvPr id="8" name="箭头: 右 7">
            <a:extLst>
              <a:ext uri="{FF2B5EF4-FFF2-40B4-BE49-F238E27FC236}">
                <a16:creationId xmlns:a16="http://schemas.microsoft.com/office/drawing/2014/main" id="{14A8D541-D1DE-494E-B73C-5272976A1CA5}"/>
              </a:ext>
            </a:extLst>
          </p:cNvPr>
          <p:cNvSpPr/>
          <p:nvPr/>
        </p:nvSpPr>
        <p:spPr>
          <a:xfrm>
            <a:off x="5991225" y="4235676"/>
            <a:ext cx="205858" cy="159391"/>
          </a:xfrm>
          <a:prstGeom prst="rightArrow">
            <a:avLst>
              <a:gd name="adj1" fmla="val 35060"/>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4439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19EE86-232E-4007-91A9-0EEF4D078F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488" b="3631"/>
          <a:stretch/>
        </p:blipFill>
        <p:spPr>
          <a:xfrm>
            <a:off x="1001352" y="1143000"/>
            <a:ext cx="7064961" cy="2375808"/>
          </a:xfrm>
          <a:prstGeom prst="rect">
            <a:avLst/>
          </a:prstGeom>
        </p:spPr>
      </p:pic>
      <p:sp>
        <p:nvSpPr>
          <p:cNvPr id="8" name="TextBox 7">
            <a:extLst>
              <a:ext uri="{FF2B5EF4-FFF2-40B4-BE49-F238E27FC236}">
                <a16:creationId xmlns:a16="http://schemas.microsoft.com/office/drawing/2014/main" id="{7BA81C44-B512-4471-B90E-09DCC1825C8D}"/>
              </a:ext>
            </a:extLst>
          </p:cNvPr>
          <p:cNvSpPr txBox="1"/>
          <p:nvPr/>
        </p:nvSpPr>
        <p:spPr>
          <a:xfrm>
            <a:off x="5945963" y="1411164"/>
            <a:ext cx="1800493" cy="369332"/>
          </a:xfrm>
          <a:prstGeom prst="rect">
            <a:avLst/>
          </a:prstGeom>
          <a:noFill/>
        </p:spPr>
        <p:txBody>
          <a:bodyPr wrap="none" rtlCol="0">
            <a:spAutoFit/>
          </a:bodyPr>
          <a:lstStyle/>
          <a:p>
            <a:r>
              <a:rPr lang="zh-CN" altLang="en-US" dirty="0"/>
              <a:t>选择哪个动作？</a:t>
            </a:r>
            <a:endParaRPr lang="en-US" dirty="0"/>
          </a:p>
        </p:txBody>
      </p:sp>
      <p:sp>
        <p:nvSpPr>
          <p:cNvPr id="3" name="灯片编号占位符 2">
            <a:extLst>
              <a:ext uri="{FF2B5EF4-FFF2-40B4-BE49-F238E27FC236}">
                <a16:creationId xmlns:a16="http://schemas.microsoft.com/office/drawing/2014/main" id="{349650AA-2E25-4DF2-A0D6-C2863D9DD51A}"/>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48</a:t>
            </a:fld>
            <a:endParaRPr lang="zh-CN" altLang="en-US" dirty="0"/>
          </a:p>
        </p:txBody>
      </p:sp>
      <p:sp>
        <p:nvSpPr>
          <p:cNvPr id="5" name="标题 4">
            <a:extLst>
              <a:ext uri="{FF2B5EF4-FFF2-40B4-BE49-F238E27FC236}">
                <a16:creationId xmlns:a16="http://schemas.microsoft.com/office/drawing/2014/main" id="{A4C45F49-6130-400E-9FC1-32D749726D79}"/>
              </a:ext>
            </a:extLst>
          </p:cNvPr>
          <p:cNvSpPr>
            <a:spLocks noGrp="1"/>
          </p:cNvSpPr>
          <p:nvPr>
            <p:ph type="title"/>
          </p:nvPr>
        </p:nvSpPr>
        <p:spPr/>
        <p:txBody>
          <a:bodyPr/>
          <a:lstStyle/>
          <a:p>
            <a:r>
              <a:rPr lang="en-US" altLang="zh-CN" dirty="0"/>
              <a:t>Thompson Sampling</a:t>
            </a:r>
            <a:r>
              <a:rPr lang="zh-CN" altLang="en-US" dirty="0"/>
              <a:t>方法</a:t>
            </a:r>
          </a:p>
        </p:txBody>
      </p:sp>
      <p:sp>
        <p:nvSpPr>
          <p:cNvPr id="6" name="内容占位符 5">
            <a:extLst>
              <a:ext uri="{FF2B5EF4-FFF2-40B4-BE49-F238E27FC236}">
                <a16:creationId xmlns:a16="http://schemas.microsoft.com/office/drawing/2014/main" id="{3854A49D-14BC-49E0-B38D-AC5E5A625193}"/>
              </a:ext>
            </a:extLst>
          </p:cNvPr>
          <p:cNvSpPr>
            <a:spLocks noGrp="1"/>
          </p:cNvSpPr>
          <p:nvPr>
            <p:ph sz="quarter" idx="13"/>
          </p:nvPr>
        </p:nvSpPr>
        <p:spPr>
          <a:xfrm>
            <a:off x="502444" y="3935186"/>
            <a:ext cx="8137922" cy="424544"/>
          </a:xfrm>
        </p:spPr>
        <p:txBody>
          <a:bodyPr/>
          <a:lstStyle/>
          <a:p>
            <a:r>
              <a:rPr lang="zh-CN" altLang="en-US" dirty="0"/>
              <a:t>想法：根据每个动作成为最优的概率来选择动作</a:t>
            </a:r>
            <a:endParaRPr lang="en-US" altLang="zh-CN" dirty="0"/>
          </a:p>
        </p:txBody>
      </p:sp>
      <p:sp>
        <p:nvSpPr>
          <p:cNvPr id="2" name="页脚占位符 1">
            <a:extLst>
              <a:ext uri="{FF2B5EF4-FFF2-40B4-BE49-F238E27FC236}">
                <a16:creationId xmlns:a16="http://schemas.microsoft.com/office/drawing/2014/main" id="{2698A092-4B71-4931-AA9D-82A417C4E922}"/>
              </a:ext>
            </a:extLst>
          </p:cNvPr>
          <p:cNvSpPr>
            <a:spLocks noGrp="1"/>
          </p:cNvSpPr>
          <p:nvPr>
            <p:ph type="ftr" sz="quarter" idx="11"/>
          </p:nvPr>
        </p:nvSpPr>
        <p:spPr>
          <a:xfrm>
            <a:off x="502443" y="6240464"/>
            <a:ext cx="5235957" cy="448336"/>
          </a:xfrm>
        </p:spPr>
        <p:txBody>
          <a:bodyPr/>
          <a:lstStyle/>
          <a:p>
            <a:r>
              <a:rPr lang="en-US" altLang="zh-CN" dirty="0"/>
              <a:t>Chapelle, Olivier, and Lihong Li. "An empirical evaluation of </a:t>
            </a:r>
            <a:r>
              <a:rPr lang="en-US" altLang="zh-CN" dirty="0" err="1"/>
              <a:t>thompson</a:t>
            </a:r>
            <a:r>
              <a:rPr lang="en-US" altLang="zh-CN" dirty="0"/>
              <a:t> sampling." Advances in neural information processing systems 24 (2011): 2249-2257.</a:t>
            </a:r>
            <a:endParaRPr lang="zh-CN" altLang="en-US" dirty="0"/>
          </a:p>
        </p:txBody>
      </p:sp>
      <mc:AlternateContent xmlns:mc="http://schemas.openxmlformats.org/markup-compatibility/2006" xmlns:a14="http://schemas.microsoft.com/office/drawing/2010/main">
        <mc:Choice Requires="a14">
          <p:sp>
            <p:nvSpPr>
              <p:cNvPr id="10" name="内容占位符 5">
                <a:extLst>
                  <a:ext uri="{FF2B5EF4-FFF2-40B4-BE49-F238E27FC236}">
                    <a16:creationId xmlns:a16="http://schemas.microsoft.com/office/drawing/2014/main" id="{87D5617E-CC55-4AE0-934B-577F5F2BBB27}"/>
                  </a:ext>
                </a:extLst>
              </p:cNvPr>
              <p:cNvSpPr txBox="1">
                <a:spLocks/>
              </p:cNvSpPr>
              <p:nvPr/>
            </p:nvSpPr>
            <p:spPr>
              <a:xfrm>
                <a:off x="502444" y="5535387"/>
                <a:ext cx="8137922" cy="81642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实现：根据当前每个动作</a:t>
                </a:r>
                <a14:m>
                  <m:oMath xmlns:m="http://schemas.openxmlformats.org/officeDocument/2006/math">
                    <m:r>
                      <a:rPr lang="en-US" altLang="zh-CN" i="1" dirty="0">
                        <a:latin typeface="Cambria Math" panose="02040503050406030204" pitchFamily="18" charset="0"/>
                      </a:rPr>
                      <m:t>𝑎</m:t>
                    </m:r>
                  </m:oMath>
                </a14:m>
                <a:r>
                  <a:rPr lang="zh-CN" altLang="en-US" dirty="0"/>
                  <a:t>的价值概率分布</a:t>
                </a:r>
                <a14:m>
                  <m:oMath xmlns:m="http://schemas.openxmlformats.org/officeDocument/2006/math">
                    <m:r>
                      <a:rPr lang="en-US" altLang="zh-CN" i="1" dirty="0">
                        <a:latin typeface="Cambria Math" panose="02040503050406030204" pitchFamily="18" charset="0"/>
                      </a:rPr>
                      <m:t>𝑝</m:t>
                    </m:r>
                    <m:r>
                      <a:rPr lang="en-US" altLang="zh-CN" i="1" dirty="0">
                        <a:latin typeface="Cambria Math" panose="02040503050406030204" pitchFamily="18" charset="0"/>
                      </a:rPr>
                      <m:t>(</m:t>
                    </m:r>
                    <m:r>
                      <a:rPr lang="en-US" altLang="zh-CN" i="1" dirty="0">
                        <a:latin typeface="Cambria Math" panose="02040503050406030204" pitchFamily="18" charset="0"/>
                      </a:rPr>
                      <m:t>𝑄</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oMath>
                </a14:m>
                <a:r>
                  <a:rPr lang="zh-CN" altLang="en-US" dirty="0"/>
                  <a:t>来采样到其价值</a:t>
                </a:r>
                <a14:m>
                  <m:oMath xmlns:m="http://schemas.openxmlformats.org/officeDocument/2006/math">
                    <m:r>
                      <a:rPr lang="en-US" altLang="zh-CN" i="1" dirty="0">
                        <a:latin typeface="Cambria Math" panose="02040503050406030204" pitchFamily="18" charset="0"/>
                      </a:rPr>
                      <m:t>𝑄</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oMath>
                </a14:m>
                <a:r>
                  <a:rPr lang="zh-CN" altLang="en-US" dirty="0"/>
                  <a:t>，选择价值最大的动作</a:t>
                </a:r>
                <a:endParaRPr lang="en-US" altLang="zh-CN" dirty="0"/>
              </a:p>
            </p:txBody>
          </p:sp>
        </mc:Choice>
        <mc:Fallback xmlns="">
          <p:sp>
            <p:nvSpPr>
              <p:cNvPr id="10" name="内容占位符 5">
                <a:extLst>
                  <a:ext uri="{FF2B5EF4-FFF2-40B4-BE49-F238E27FC236}">
                    <a16:creationId xmlns:a16="http://schemas.microsoft.com/office/drawing/2014/main" id="{87D5617E-CC55-4AE0-934B-577F5F2BBB27}"/>
                  </a:ext>
                </a:extLst>
              </p:cNvPr>
              <p:cNvSpPr txBox="1">
                <a:spLocks noRot="1" noChangeAspect="1" noMove="1" noResize="1" noEditPoints="1" noAdjustHandles="1" noChangeArrowheads="1" noChangeShapeType="1" noTextEdit="1"/>
              </p:cNvSpPr>
              <p:nvPr/>
            </p:nvSpPr>
            <p:spPr>
              <a:xfrm>
                <a:off x="502444" y="5535387"/>
                <a:ext cx="8137922" cy="816428"/>
              </a:xfrm>
              <a:prstGeom prst="rect">
                <a:avLst/>
              </a:prstGeom>
              <a:blipFill>
                <a:blip r:embed="rId3"/>
                <a:stretch>
                  <a:fillRect l="-449" t="-6716" r="-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11F823D-50A2-4566-BE15-10B0DEC13EA2}"/>
                  </a:ext>
                </a:extLst>
              </p:cNvPr>
              <p:cNvSpPr txBox="1"/>
              <p:nvPr/>
            </p:nvSpPr>
            <p:spPr>
              <a:xfrm>
                <a:off x="285750" y="4357765"/>
                <a:ext cx="8172450" cy="1061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m:t>
                      </m:r>
                      <m:nary>
                        <m:naryPr>
                          <m:limLoc m:val="undOvr"/>
                          <m:subHide m:val="on"/>
                          <m:supHide m:val="on"/>
                          <m:ctrlPr>
                            <a:rPr lang="en-US" altLang="zh-CN" sz="2400" i="1">
                              <a:latin typeface="Cambria Math" panose="02040503050406030204" pitchFamily="18" charset="0"/>
                            </a:rPr>
                          </m:ctrlPr>
                        </m:naryPr>
                        <m:sub/>
                        <m:sup/>
                        <m:e>
                          <m:r>
                            <a:rPr lang="zh-CN" altLang="en-US" sz="2400" i="1">
                              <a:latin typeface="Cambria Math" panose="02040503050406030204" pitchFamily="18" charset="0"/>
                              <a:ea typeface="Cambria Math" panose="02040503050406030204" pitchFamily="18" charset="0"/>
                            </a:rPr>
                            <m:t>𝕀</m:t>
                          </m:r>
                          <m:d>
                            <m:dPr>
                              <m:begChr m:val="["/>
                              <m:endChr m:val="]"/>
                              <m:ctrlPr>
                                <a:rPr lang="en-US" altLang="zh-CN" sz="2400" i="1">
                                  <a:latin typeface="Cambria Math" panose="02040503050406030204" pitchFamily="18" charset="0"/>
                                  <a:ea typeface="Cambria Math" panose="02040503050406030204" pitchFamily="18" charset="0"/>
                                </a:rPr>
                              </m:ctrlPr>
                            </m:dPr>
                            <m:e>
                              <m:sSub>
                                <m:sSubPr>
                                  <m:ctrlPr>
                                    <a:rPr lang="en-US" altLang="zh-CN" sz="2400" i="1" smtClean="0">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𝔼</m:t>
                                  </m:r>
                                </m:e>
                                <m:sub>
                                  <m:r>
                                    <a:rPr lang="en-US" altLang="zh-CN" sz="2400" i="1" dirty="0">
                                      <a:latin typeface="Cambria Math" panose="02040503050406030204" pitchFamily="18" charset="0"/>
                                    </a:rPr>
                                    <m:t>𝑝</m:t>
                                  </m:r>
                                  <m:r>
                                    <a:rPr lang="en-US" altLang="zh-CN" sz="2400" i="1" dirty="0">
                                      <a:latin typeface="Cambria Math" panose="02040503050406030204" pitchFamily="18" charset="0"/>
                                    </a:rPr>
                                    <m:t>(</m:t>
                                  </m:r>
                                  <m:r>
                                    <a:rPr lang="en-US" altLang="zh-CN" sz="2400" i="1" dirty="0">
                                      <a:latin typeface="Cambria Math" panose="02040503050406030204" pitchFamily="18" charset="0"/>
                                    </a:rPr>
                                    <m:t>𝑄</m:t>
                                  </m:r>
                                  <m:r>
                                    <a:rPr lang="en-US" altLang="zh-CN" sz="2400" i="1" dirty="0">
                                      <a:latin typeface="Cambria Math" panose="02040503050406030204" pitchFamily="18" charset="0"/>
                                    </a:rPr>
                                    <m:t>(</m:t>
                                  </m:r>
                                  <m:r>
                                    <a:rPr lang="en-US" altLang="zh-CN" sz="2400" i="1" dirty="0">
                                      <a:latin typeface="Cambria Math" panose="02040503050406030204" pitchFamily="18" charset="0"/>
                                    </a:rPr>
                                    <m:t>𝑎</m:t>
                                  </m:r>
                                  <m:r>
                                    <a:rPr lang="en-US" altLang="zh-CN" sz="2400" i="1" dirty="0">
                                      <a:latin typeface="Cambria Math" panose="02040503050406030204" pitchFamily="18" charset="0"/>
                                    </a:rPr>
                                    <m:t>))</m:t>
                                  </m:r>
                                </m:sub>
                              </m:sSub>
                              <m:r>
                                <a:rPr lang="zh-CN" altLang="en-US" sz="240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𝑄</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𝑎</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𝜃</m:t>
                                  </m:r>
                                </m:e>
                              </m:d>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en-US" altLang="zh-CN" sz="2400" i="1">
                                          <a:latin typeface="Cambria Math" panose="02040503050406030204" pitchFamily="18" charset="0"/>
                                        </a:rPr>
                                        <m:t>𝑎</m:t>
                                      </m:r>
                                      <m:r>
                                        <a:rPr lang="en-US" altLang="zh-CN" sz="2400" b="0" i="1" baseline="30000" smtClean="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𝒜</m:t>
                                      </m:r>
                                    </m:lim>
                                  </m:limLow>
                                </m:fName>
                                <m:e>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𝔼</m:t>
                                      </m:r>
                                    </m:e>
                                    <m:sub>
                                      <m:r>
                                        <a:rPr lang="en-US" altLang="zh-CN" sz="2400" i="1" dirty="0">
                                          <a:latin typeface="Cambria Math" panose="02040503050406030204" pitchFamily="18" charset="0"/>
                                        </a:rPr>
                                        <m:t>𝑝</m:t>
                                      </m:r>
                                      <m:r>
                                        <a:rPr lang="en-US" altLang="zh-CN" sz="2400" i="1" dirty="0">
                                          <a:latin typeface="Cambria Math" panose="02040503050406030204" pitchFamily="18" charset="0"/>
                                        </a:rPr>
                                        <m:t>(</m:t>
                                      </m:r>
                                      <m:r>
                                        <a:rPr lang="en-US" altLang="zh-CN" sz="2400" i="1" dirty="0">
                                          <a:latin typeface="Cambria Math" panose="02040503050406030204" pitchFamily="18" charset="0"/>
                                        </a:rPr>
                                        <m:t>𝑄</m:t>
                                      </m:r>
                                      <m:r>
                                        <a:rPr lang="en-US" altLang="zh-CN" sz="2400" i="1" dirty="0">
                                          <a:latin typeface="Cambria Math" panose="02040503050406030204" pitchFamily="18" charset="0"/>
                                        </a:rPr>
                                        <m:t>(</m:t>
                                      </m:r>
                                      <m:r>
                                        <a:rPr lang="en-US" altLang="zh-CN" sz="2400" i="1" dirty="0">
                                          <a:latin typeface="Cambria Math" panose="02040503050406030204" pitchFamily="18" charset="0"/>
                                        </a:rPr>
                                        <m:t>𝑎</m:t>
                                      </m:r>
                                      <m:r>
                                        <a:rPr lang="en-US" altLang="zh-CN" sz="2400" b="0" i="1" baseline="30000" dirty="0" smtClean="0">
                                          <a:latin typeface="Cambria Math" panose="02040503050406030204" pitchFamily="18" charset="0"/>
                                        </a:rPr>
                                        <m:t>′</m:t>
                                      </m:r>
                                      <m:r>
                                        <a:rPr lang="en-US" altLang="zh-CN" sz="2400" i="1" dirty="0">
                                          <a:latin typeface="Cambria Math" panose="02040503050406030204" pitchFamily="18" charset="0"/>
                                        </a:rPr>
                                        <m:t>))</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𝑄</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𝑎</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𝜃</m:t>
                                      </m:r>
                                    </m:e>
                                  </m:d>
                                  <m:r>
                                    <a:rPr lang="en-US" altLang="zh-CN" sz="2400" i="1">
                                      <a:latin typeface="Cambria Math" panose="02040503050406030204" pitchFamily="18" charset="0"/>
                                      <a:ea typeface="Cambria Math" panose="02040503050406030204" pitchFamily="18" charset="0"/>
                                    </a:rPr>
                                    <m:t>)</m:t>
                                  </m:r>
                                </m:e>
                              </m:func>
                            </m:e>
                          </m:d>
                          <m:r>
                            <a:rPr lang="en-US" altLang="zh-CN" sz="2400" b="0" i="1" smtClean="0">
                              <a:latin typeface="Cambria Math" panose="02040503050406030204" pitchFamily="18" charset="0"/>
                              <a:ea typeface="Cambria Math" panose="02040503050406030204" pitchFamily="18" charset="0"/>
                            </a:rPr>
                            <m:t>𝑑</m:t>
                          </m:r>
                          <m:r>
                            <a:rPr lang="zh-CN" altLang="en-US" sz="2400" i="1">
                              <a:latin typeface="Cambria Math" panose="02040503050406030204" pitchFamily="18" charset="0"/>
                              <a:ea typeface="Cambria Math" panose="02040503050406030204" pitchFamily="18" charset="0"/>
                            </a:rPr>
                            <m:t>𝜃</m:t>
                          </m:r>
                        </m:e>
                      </m:nary>
                    </m:oMath>
                  </m:oMathPara>
                </a14:m>
                <a:endParaRPr lang="en-US" sz="2400" dirty="0"/>
              </a:p>
            </p:txBody>
          </p:sp>
        </mc:Choice>
        <mc:Fallback xmlns="">
          <p:sp>
            <p:nvSpPr>
              <p:cNvPr id="11" name="文本框 10">
                <a:extLst>
                  <a:ext uri="{FF2B5EF4-FFF2-40B4-BE49-F238E27FC236}">
                    <a16:creationId xmlns:a16="http://schemas.microsoft.com/office/drawing/2014/main" id="{311F823D-50A2-4566-BE15-10B0DEC13EA2}"/>
                  </a:ext>
                </a:extLst>
              </p:cNvPr>
              <p:cNvSpPr txBox="1">
                <a:spLocks noRot="1" noChangeAspect="1" noMove="1" noResize="1" noEditPoints="1" noAdjustHandles="1" noChangeArrowheads="1" noChangeShapeType="1" noTextEdit="1"/>
              </p:cNvSpPr>
              <p:nvPr/>
            </p:nvSpPr>
            <p:spPr>
              <a:xfrm>
                <a:off x="285750" y="4357765"/>
                <a:ext cx="8172450" cy="106106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608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19EE86-232E-4007-91A9-0EEF4D078F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488" b="3631"/>
          <a:stretch/>
        </p:blipFill>
        <p:spPr>
          <a:xfrm>
            <a:off x="1001352" y="1143000"/>
            <a:ext cx="7064961" cy="2375808"/>
          </a:xfrm>
          <a:prstGeom prst="rect">
            <a:avLst/>
          </a:prstGeom>
        </p:spPr>
      </p:pic>
      <p:sp>
        <p:nvSpPr>
          <p:cNvPr id="8" name="TextBox 7">
            <a:extLst>
              <a:ext uri="{FF2B5EF4-FFF2-40B4-BE49-F238E27FC236}">
                <a16:creationId xmlns:a16="http://schemas.microsoft.com/office/drawing/2014/main" id="{7BA81C44-B512-4471-B90E-09DCC1825C8D}"/>
              </a:ext>
            </a:extLst>
          </p:cNvPr>
          <p:cNvSpPr txBox="1"/>
          <p:nvPr/>
        </p:nvSpPr>
        <p:spPr>
          <a:xfrm>
            <a:off x="5945963" y="1411164"/>
            <a:ext cx="1800493" cy="369332"/>
          </a:xfrm>
          <a:prstGeom prst="rect">
            <a:avLst/>
          </a:prstGeom>
          <a:noFill/>
        </p:spPr>
        <p:txBody>
          <a:bodyPr wrap="none" rtlCol="0">
            <a:spAutoFit/>
          </a:bodyPr>
          <a:lstStyle/>
          <a:p>
            <a:r>
              <a:rPr lang="zh-CN" altLang="en-US" dirty="0"/>
              <a:t>选择哪个动作？</a:t>
            </a:r>
            <a:endParaRPr lang="en-US" dirty="0"/>
          </a:p>
        </p:txBody>
      </p:sp>
      <p:sp>
        <p:nvSpPr>
          <p:cNvPr id="3" name="灯片编号占位符 2">
            <a:extLst>
              <a:ext uri="{FF2B5EF4-FFF2-40B4-BE49-F238E27FC236}">
                <a16:creationId xmlns:a16="http://schemas.microsoft.com/office/drawing/2014/main" id="{349650AA-2E25-4DF2-A0D6-C2863D9DD51A}"/>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49</a:t>
            </a:fld>
            <a:endParaRPr lang="zh-CN" altLang="en-US" dirty="0"/>
          </a:p>
        </p:txBody>
      </p:sp>
      <p:sp>
        <p:nvSpPr>
          <p:cNvPr id="5" name="标题 4">
            <a:extLst>
              <a:ext uri="{FF2B5EF4-FFF2-40B4-BE49-F238E27FC236}">
                <a16:creationId xmlns:a16="http://schemas.microsoft.com/office/drawing/2014/main" id="{A4C45F49-6130-400E-9FC1-32D749726D79}"/>
              </a:ext>
            </a:extLst>
          </p:cNvPr>
          <p:cNvSpPr>
            <a:spLocks noGrp="1"/>
          </p:cNvSpPr>
          <p:nvPr>
            <p:ph type="title"/>
          </p:nvPr>
        </p:nvSpPr>
        <p:spPr/>
        <p:txBody>
          <a:bodyPr/>
          <a:lstStyle/>
          <a:p>
            <a:r>
              <a:rPr lang="en-US" altLang="zh-CN" dirty="0"/>
              <a:t>Thompson Sampling</a:t>
            </a:r>
            <a:r>
              <a:rPr lang="zh-CN" altLang="en-US" dirty="0"/>
              <a:t>方法</a:t>
            </a:r>
          </a:p>
        </p:txBody>
      </p:sp>
      <p:sp>
        <p:nvSpPr>
          <p:cNvPr id="2" name="页脚占位符 1">
            <a:extLst>
              <a:ext uri="{FF2B5EF4-FFF2-40B4-BE49-F238E27FC236}">
                <a16:creationId xmlns:a16="http://schemas.microsoft.com/office/drawing/2014/main" id="{2698A092-4B71-4931-AA9D-82A417C4E922}"/>
              </a:ext>
            </a:extLst>
          </p:cNvPr>
          <p:cNvSpPr>
            <a:spLocks noGrp="1"/>
          </p:cNvSpPr>
          <p:nvPr>
            <p:ph type="ftr" sz="quarter" idx="11"/>
          </p:nvPr>
        </p:nvSpPr>
        <p:spPr>
          <a:xfrm>
            <a:off x="502443" y="6240464"/>
            <a:ext cx="5237050" cy="315457"/>
          </a:xfrm>
        </p:spPr>
        <p:txBody>
          <a:bodyPr/>
          <a:lstStyle/>
          <a:p>
            <a:r>
              <a:rPr lang="en-US" altLang="zh-CN" dirty="0"/>
              <a:t>Chapelle, Olivier, and Lihong Li. "An empirical evaluation of </a:t>
            </a:r>
            <a:r>
              <a:rPr lang="en-US" altLang="zh-CN" dirty="0" err="1"/>
              <a:t>thompson</a:t>
            </a:r>
            <a:r>
              <a:rPr lang="en-US" altLang="zh-CN" dirty="0"/>
              <a:t> sampling." </a:t>
            </a:r>
            <a:r>
              <a:rPr lang="en-US" altLang="zh-CN" i="1" dirty="0"/>
              <a:t>Advances in neural information processing systems</a:t>
            </a:r>
            <a:r>
              <a:rPr lang="en-US" altLang="zh-CN" dirty="0"/>
              <a:t>. 2011.</a:t>
            </a:r>
            <a:endParaRPr lang="zh-CN" altLang="en-US" dirty="0"/>
          </a:p>
        </p:txBody>
      </p:sp>
      <mc:AlternateContent xmlns:mc="http://schemas.openxmlformats.org/markup-compatibility/2006" xmlns:a14="http://schemas.microsoft.com/office/drawing/2010/main">
        <mc:Choice Requires="a14">
          <p:sp>
            <p:nvSpPr>
              <p:cNvPr id="10" name="内容占位符 5">
                <a:extLst>
                  <a:ext uri="{FF2B5EF4-FFF2-40B4-BE49-F238E27FC236}">
                    <a16:creationId xmlns:a16="http://schemas.microsoft.com/office/drawing/2014/main" id="{87D5617E-CC55-4AE0-934B-577F5F2BBB27}"/>
                  </a:ext>
                </a:extLst>
              </p:cNvPr>
              <p:cNvSpPr txBox="1">
                <a:spLocks/>
              </p:cNvSpPr>
              <p:nvPr/>
            </p:nvSpPr>
            <p:spPr>
              <a:xfrm>
                <a:off x="412637" y="3853543"/>
                <a:ext cx="3571534" cy="1306286"/>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000" dirty="0"/>
                  <a:t>实现：根据当前每个动作</a:t>
                </a:r>
                <a14:m>
                  <m:oMath xmlns:m="http://schemas.openxmlformats.org/officeDocument/2006/math">
                    <m:r>
                      <a:rPr lang="en-US" altLang="zh-CN" sz="2000" i="1" dirty="0">
                        <a:latin typeface="Cambria Math" panose="02040503050406030204" pitchFamily="18" charset="0"/>
                      </a:rPr>
                      <m:t>𝑎</m:t>
                    </m:r>
                  </m:oMath>
                </a14:m>
                <a:r>
                  <a:rPr lang="zh-CN" altLang="en-US" sz="2000" dirty="0"/>
                  <a:t>的价值概率分布</a:t>
                </a:r>
                <a14:m>
                  <m:oMath xmlns:m="http://schemas.openxmlformats.org/officeDocument/2006/math">
                    <m:r>
                      <a:rPr lang="en-US" altLang="zh-CN" sz="2000" i="1" dirty="0">
                        <a:latin typeface="Cambria Math" panose="02040503050406030204" pitchFamily="18" charset="0"/>
                      </a:rPr>
                      <m:t>𝑝</m:t>
                    </m:r>
                    <m:r>
                      <a:rPr lang="en-US" altLang="zh-CN" sz="2000" i="1" dirty="0">
                        <a:latin typeface="Cambria Math" panose="02040503050406030204" pitchFamily="18" charset="0"/>
                      </a:rPr>
                      <m:t>(</m:t>
                    </m:r>
                    <m:r>
                      <a:rPr lang="en-US" altLang="zh-CN" sz="2000" i="1" dirty="0">
                        <a:latin typeface="Cambria Math" panose="02040503050406030204" pitchFamily="18" charset="0"/>
                      </a:rPr>
                      <m:t>𝑄</m:t>
                    </m:r>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𝑎</m:t>
                    </m:r>
                    <m:r>
                      <a:rPr lang="en-US" altLang="zh-CN" sz="2000" i="1" dirty="0">
                        <a:latin typeface="Cambria Math" panose="02040503050406030204" pitchFamily="18" charset="0"/>
                      </a:rPr>
                      <m:t>))</m:t>
                    </m:r>
                  </m:oMath>
                </a14:m>
                <a:r>
                  <a:rPr lang="zh-CN" altLang="en-US" sz="2000" dirty="0"/>
                  <a:t>来采样到其价值</a:t>
                </a:r>
                <a14:m>
                  <m:oMath xmlns:m="http://schemas.openxmlformats.org/officeDocument/2006/math">
                    <m:r>
                      <a:rPr lang="en-US" altLang="zh-CN" sz="2000" i="1" dirty="0">
                        <a:latin typeface="Cambria Math" panose="02040503050406030204" pitchFamily="18" charset="0"/>
                      </a:rPr>
                      <m:t>𝑄</m:t>
                    </m:r>
                    <m:r>
                      <a:rPr lang="en-US" altLang="zh-CN" sz="2000" i="1" dirty="0">
                        <a:latin typeface="Cambria Math" panose="02040503050406030204" pitchFamily="18" charset="0"/>
                      </a:rPr>
                      <m:t>(</m:t>
                    </m:r>
                    <m:r>
                      <a:rPr lang="en-US" altLang="zh-CN" sz="2000" i="1" dirty="0">
                        <a:latin typeface="Cambria Math" panose="02040503050406030204" pitchFamily="18" charset="0"/>
                      </a:rPr>
                      <m:t>𝑎</m:t>
                    </m:r>
                    <m:r>
                      <a:rPr lang="en-US" altLang="zh-CN" sz="2000" i="1" dirty="0">
                        <a:latin typeface="Cambria Math" panose="02040503050406030204" pitchFamily="18" charset="0"/>
                      </a:rPr>
                      <m:t>)</m:t>
                    </m:r>
                  </m:oMath>
                </a14:m>
                <a:r>
                  <a:rPr lang="zh-CN" altLang="en-US" sz="2000" dirty="0"/>
                  <a:t>，选择价值最大的动作</a:t>
                </a:r>
                <a:endParaRPr lang="en-US" altLang="zh-CN" sz="2000" dirty="0"/>
              </a:p>
            </p:txBody>
          </p:sp>
        </mc:Choice>
        <mc:Fallback xmlns="">
          <p:sp>
            <p:nvSpPr>
              <p:cNvPr id="10" name="内容占位符 5">
                <a:extLst>
                  <a:ext uri="{FF2B5EF4-FFF2-40B4-BE49-F238E27FC236}">
                    <a16:creationId xmlns:a16="http://schemas.microsoft.com/office/drawing/2014/main" id="{87D5617E-CC55-4AE0-934B-577F5F2BBB27}"/>
                  </a:ext>
                </a:extLst>
              </p:cNvPr>
              <p:cNvSpPr txBox="1">
                <a:spLocks noRot="1" noChangeAspect="1" noMove="1" noResize="1" noEditPoints="1" noAdjustHandles="1" noChangeArrowheads="1" noChangeShapeType="1" noTextEdit="1"/>
              </p:cNvSpPr>
              <p:nvPr/>
            </p:nvSpPr>
            <p:spPr>
              <a:xfrm>
                <a:off x="412637" y="3853543"/>
                <a:ext cx="3571534" cy="1306286"/>
              </a:xfrm>
              <a:prstGeom prst="rect">
                <a:avLst/>
              </a:prstGeom>
              <a:blipFill>
                <a:blip r:embed="rId3"/>
                <a:stretch>
                  <a:fillRect l="-1536" t="-4206"/>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AE8FB960-8FEB-4B8B-9803-3A1C7144DF2C}"/>
              </a:ext>
            </a:extLst>
          </p:cNvPr>
          <p:cNvPicPr>
            <a:picLocks noChangeAspect="1"/>
          </p:cNvPicPr>
          <p:nvPr/>
        </p:nvPicPr>
        <p:blipFill>
          <a:blip r:embed="rId4"/>
          <a:stretch>
            <a:fillRect/>
          </a:stretch>
        </p:blipFill>
        <p:spPr>
          <a:xfrm>
            <a:off x="4180114" y="3498397"/>
            <a:ext cx="3984172" cy="2568743"/>
          </a:xfrm>
          <a:prstGeom prst="rect">
            <a:avLst/>
          </a:prstGeom>
        </p:spPr>
      </p:pic>
    </p:spTree>
    <p:extLst>
      <p:ext uri="{BB962C8B-B14F-4D97-AF65-F5344CB8AC3E}">
        <p14:creationId xmlns:p14="http://schemas.microsoft.com/office/powerpoint/2010/main" val="1140474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73A0C8-9088-49C2-BFC7-819BC646E9DC}"/>
              </a:ext>
            </a:extLst>
          </p:cNvPr>
          <p:cNvSpPr>
            <a:spLocks noGrp="1"/>
          </p:cNvSpPr>
          <p:nvPr>
            <p:ph type="title"/>
          </p:nvPr>
        </p:nvSpPr>
        <p:spPr/>
        <p:txBody>
          <a:bodyPr/>
          <a:lstStyle/>
          <a:p>
            <a:r>
              <a:rPr lang="zh-CN" altLang="en-US" dirty="0"/>
              <a:t>决策智能的任务和技术分类</a:t>
            </a:r>
          </a:p>
        </p:txBody>
      </p:sp>
      <p:pic>
        <p:nvPicPr>
          <p:cNvPr id="8" name="图片 7">
            <a:extLst>
              <a:ext uri="{FF2B5EF4-FFF2-40B4-BE49-F238E27FC236}">
                <a16:creationId xmlns:a16="http://schemas.microsoft.com/office/drawing/2014/main" id="{B386FAE8-99F0-8183-2C25-E82D04B397A0}"/>
              </a:ext>
            </a:extLst>
          </p:cNvPr>
          <p:cNvPicPr>
            <a:picLocks noChangeAspect="1"/>
          </p:cNvPicPr>
          <p:nvPr/>
        </p:nvPicPr>
        <p:blipFill>
          <a:blip r:embed="rId2"/>
          <a:stretch>
            <a:fillRect/>
          </a:stretch>
        </p:blipFill>
        <p:spPr>
          <a:xfrm>
            <a:off x="534971" y="1330551"/>
            <a:ext cx="4989136" cy="3020766"/>
          </a:xfrm>
          <a:prstGeom prst="rect">
            <a:avLst/>
          </a:prstGeom>
        </p:spPr>
      </p:pic>
      <p:sp>
        <p:nvSpPr>
          <p:cNvPr id="9" name="内容占位符 2">
            <a:extLst>
              <a:ext uri="{FF2B5EF4-FFF2-40B4-BE49-F238E27FC236}">
                <a16:creationId xmlns:a16="http://schemas.microsoft.com/office/drawing/2014/main" id="{BE17CCF6-F4A9-1D2F-9F17-502D866780BA}"/>
              </a:ext>
            </a:extLst>
          </p:cNvPr>
          <p:cNvSpPr txBox="1">
            <a:spLocks/>
          </p:cNvSpPr>
          <p:nvPr/>
        </p:nvSpPr>
        <p:spPr>
          <a:xfrm>
            <a:off x="694464" y="4351317"/>
            <a:ext cx="8145477" cy="960553"/>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AAF5"/>
              </a:buClr>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序贯决策</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lnSpc>
                <a:spcPct val="150000"/>
              </a:lnSpc>
              <a:buClr>
                <a:srgbClr val="29AAF5"/>
              </a:buClr>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决策者序贯地做出一个个决策，并接续看到新的观测，直到最终任务结束。</a:t>
            </a:r>
            <a:endParaRPr kumimoji="0" lang="en-US" altLang="zh-CN"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 name="标题 3">
            <a:extLst>
              <a:ext uri="{FF2B5EF4-FFF2-40B4-BE49-F238E27FC236}">
                <a16:creationId xmlns:a16="http://schemas.microsoft.com/office/drawing/2014/main" id="{18983F8E-C3FB-951C-C7B4-928760610536}"/>
              </a:ext>
            </a:extLst>
          </p:cNvPr>
          <p:cNvSpPr txBox="1">
            <a:spLocks/>
          </p:cNvSpPr>
          <p:nvPr/>
        </p:nvSpPr>
        <p:spPr>
          <a:xfrm>
            <a:off x="836763" y="5527449"/>
            <a:ext cx="7860877" cy="596701"/>
          </a:xfrm>
          <a:prstGeom prst="rect">
            <a:avLst/>
          </a:prstGeom>
        </p:spPr>
        <p:txBody>
          <a:bodyPr vert="horz" lIns="91440" tIns="45720" rIns="91440" bIns="45720" rtlCol="0" anchor="b">
            <a:normAutofit/>
          </a:bodyPr>
          <a:lstStyle>
            <a:lvl1pPr algn="l" defTabSz="685165" rtl="0" eaLnBrk="1" latinLnBrk="0" hangingPunct="1">
              <a:lnSpc>
                <a:spcPct val="90000"/>
              </a:lnSpc>
              <a:spcBef>
                <a:spcPct val="0"/>
              </a:spcBef>
              <a:buNone/>
              <a:defRPr sz="2800" b="1" kern="1200">
                <a:solidFill>
                  <a:schemeClr val="tx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zh-CN" altLang="en-US" dirty="0"/>
              <a:t>绝大多数序贯决策问题，可以用</a:t>
            </a:r>
            <a:r>
              <a:rPr lang="zh-CN" altLang="en-US" dirty="0">
                <a:solidFill>
                  <a:srgbClr val="00B0F0"/>
                </a:solidFill>
              </a:rPr>
              <a:t>强化学习</a:t>
            </a:r>
            <a:r>
              <a:rPr lang="zh-CN" altLang="en-US" dirty="0"/>
              <a:t>来解</a:t>
            </a:r>
          </a:p>
        </p:txBody>
      </p:sp>
    </p:spTree>
    <p:extLst>
      <p:ext uri="{BB962C8B-B14F-4D97-AF65-F5344CB8AC3E}">
        <p14:creationId xmlns:p14="http://schemas.microsoft.com/office/powerpoint/2010/main" val="136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49650AA-2E25-4DF2-A0D6-C2863D9DD51A}"/>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50</a:t>
            </a:fld>
            <a:endParaRPr lang="zh-CN" altLang="en-US" dirty="0"/>
          </a:p>
        </p:txBody>
      </p:sp>
      <p:sp>
        <p:nvSpPr>
          <p:cNvPr id="5" name="标题 4">
            <a:extLst>
              <a:ext uri="{FF2B5EF4-FFF2-40B4-BE49-F238E27FC236}">
                <a16:creationId xmlns:a16="http://schemas.microsoft.com/office/drawing/2014/main" id="{A4C45F49-6130-400E-9FC1-32D749726D79}"/>
              </a:ext>
            </a:extLst>
          </p:cNvPr>
          <p:cNvSpPr>
            <a:spLocks noGrp="1"/>
          </p:cNvSpPr>
          <p:nvPr>
            <p:ph type="title"/>
          </p:nvPr>
        </p:nvSpPr>
        <p:spPr/>
        <p:txBody>
          <a:bodyPr/>
          <a:lstStyle/>
          <a:p>
            <a:r>
              <a:rPr lang="en-US" altLang="zh-CN" dirty="0"/>
              <a:t>Thompson Sampling</a:t>
            </a:r>
            <a:r>
              <a:rPr lang="zh-CN" altLang="en-US" dirty="0"/>
              <a:t>和</a:t>
            </a:r>
            <a:r>
              <a:rPr lang="en-US" altLang="zh-CN" dirty="0"/>
              <a:t>UCB</a:t>
            </a:r>
            <a:r>
              <a:rPr lang="zh-CN" altLang="en-US" dirty="0"/>
              <a:t>的实验对比</a:t>
            </a:r>
          </a:p>
        </p:txBody>
      </p:sp>
      <p:sp>
        <p:nvSpPr>
          <p:cNvPr id="2" name="页脚占位符 1">
            <a:extLst>
              <a:ext uri="{FF2B5EF4-FFF2-40B4-BE49-F238E27FC236}">
                <a16:creationId xmlns:a16="http://schemas.microsoft.com/office/drawing/2014/main" id="{2698A092-4B71-4931-AA9D-82A417C4E922}"/>
              </a:ext>
            </a:extLst>
          </p:cNvPr>
          <p:cNvSpPr>
            <a:spLocks noGrp="1"/>
          </p:cNvSpPr>
          <p:nvPr>
            <p:ph type="ftr" sz="quarter" idx="11"/>
          </p:nvPr>
        </p:nvSpPr>
        <p:spPr>
          <a:xfrm>
            <a:off x="502443" y="6240464"/>
            <a:ext cx="5237050" cy="315457"/>
          </a:xfrm>
        </p:spPr>
        <p:txBody>
          <a:bodyPr/>
          <a:lstStyle/>
          <a:p>
            <a:r>
              <a:rPr lang="en-US" altLang="zh-CN" dirty="0"/>
              <a:t>Chapelle, Olivier, and Lihong Li. "An empirical evaluation of </a:t>
            </a:r>
            <a:r>
              <a:rPr lang="en-US" altLang="zh-CN" dirty="0" err="1"/>
              <a:t>thompson</a:t>
            </a:r>
            <a:r>
              <a:rPr lang="en-US" altLang="zh-CN" dirty="0"/>
              <a:t> sampling." </a:t>
            </a:r>
            <a:r>
              <a:rPr lang="en-US" altLang="zh-CN" i="1" dirty="0"/>
              <a:t>Advances in neural information processing systems</a:t>
            </a:r>
            <a:r>
              <a:rPr lang="en-US" altLang="zh-CN" dirty="0"/>
              <a:t>. 2011.</a:t>
            </a:r>
            <a:endParaRPr lang="zh-CN" altLang="en-US" dirty="0"/>
          </a:p>
        </p:txBody>
      </p:sp>
      <p:pic>
        <p:nvPicPr>
          <p:cNvPr id="6" name="图片 5">
            <a:extLst>
              <a:ext uri="{FF2B5EF4-FFF2-40B4-BE49-F238E27FC236}">
                <a16:creationId xmlns:a16="http://schemas.microsoft.com/office/drawing/2014/main" id="{24204F11-5659-4306-9843-53AB1447CFD2}"/>
              </a:ext>
            </a:extLst>
          </p:cNvPr>
          <p:cNvPicPr>
            <a:picLocks noChangeAspect="1"/>
          </p:cNvPicPr>
          <p:nvPr/>
        </p:nvPicPr>
        <p:blipFill>
          <a:blip r:embed="rId2"/>
          <a:stretch>
            <a:fillRect/>
          </a:stretch>
        </p:blipFill>
        <p:spPr>
          <a:xfrm>
            <a:off x="4222282" y="2661557"/>
            <a:ext cx="4595146" cy="3241502"/>
          </a:xfrm>
          <a:prstGeom prst="rect">
            <a:avLst/>
          </a:prstGeom>
        </p:spPr>
      </p:pic>
      <p:sp>
        <p:nvSpPr>
          <p:cNvPr id="7" name="内容占位符 5">
            <a:extLst>
              <a:ext uri="{FF2B5EF4-FFF2-40B4-BE49-F238E27FC236}">
                <a16:creationId xmlns:a16="http://schemas.microsoft.com/office/drawing/2014/main" id="{ECE86B44-CB9A-45D4-9B7B-395500D1E6E6}"/>
              </a:ext>
            </a:extLst>
          </p:cNvPr>
          <p:cNvSpPr txBox="1">
            <a:spLocks/>
          </p:cNvSpPr>
          <p:nvPr/>
        </p:nvSpPr>
        <p:spPr>
          <a:xfrm>
            <a:off x="412636" y="1404257"/>
            <a:ext cx="8110877" cy="1306286"/>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000" dirty="0"/>
              <a:t>实验：</a:t>
            </a:r>
            <a:r>
              <a:rPr lang="en-US" altLang="zh-CN" sz="2000" dirty="0"/>
              <a:t>K-arm</a:t>
            </a:r>
            <a:r>
              <a:rPr lang="zh-CN" altLang="en-US" sz="2000" dirty="0"/>
              <a:t>多臂老虎机，用</a:t>
            </a:r>
            <a:r>
              <a:rPr lang="en-US" altLang="zh-CN" sz="2000" dirty="0"/>
              <a:t>Beta</a:t>
            </a:r>
            <a:r>
              <a:rPr lang="zh-CN" altLang="en-US" sz="2000" dirty="0"/>
              <a:t>分布建模每个</a:t>
            </a:r>
            <a:r>
              <a:rPr lang="en-US" altLang="zh-CN" sz="2000" dirty="0"/>
              <a:t>arm</a:t>
            </a:r>
            <a:r>
              <a:rPr lang="zh-CN" altLang="en-US" sz="2000" dirty="0"/>
              <a:t>的成功率，初始化成功率分布为</a:t>
            </a:r>
            <a:r>
              <a:rPr lang="en-US" altLang="zh-CN" sz="2000" dirty="0"/>
              <a:t>Beta(1,1).</a:t>
            </a:r>
          </a:p>
        </p:txBody>
      </p:sp>
      <mc:AlternateContent xmlns:mc="http://schemas.openxmlformats.org/markup-compatibility/2006" xmlns:a14="http://schemas.microsoft.com/office/drawing/2010/main">
        <mc:Choice Requires="a14">
          <p:sp>
            <p:nvSpPr>
              <p:cNvPr id="8" name="内容占位符 5">
                <a:extLst>
                  <a:ext uri="{FF2B5EF4-FFF2-40B4-BE49-F238E27FC236}">
                    <a16:creationId xmlns:a16="http://schemas.microsoft.com/office/drawing/2014/main" id="{373673DE-D892-4901-9276-F61B94DBA904}"/>
                  </a:ext>
                </a:extLst>
              </p:cNvPr>
              <p:cNvSpPr txBox="1">
                <a:spLocks/>
              </p:cNvSpPr>
              <p:nvPr/>
            </p:nvSpPr>
            <p:spPr>
              <a:xfrm>
                <a:off x="706551" y="2081892"/>
                <a:ext cx="8110877" cy="555172"/>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14:m>
                  <m:oMath xmlns:m="http://schemas.openxmlformats.org/officeDocument/2006/math">
                    <m:r>
                      <a:rPr lang="en-US" altLang="zh-CN" sz="2000" i="1" dirty="0" smtClean="0">
                        <a:latin typeface="Cambria Math" panose="02040503050406030204" pitchFamily="18" charset="0"/>
                      </a:rPr>
                      <m:t>𝐵𝑒𝑡𝑎</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zh-CN" altLang="en-US" sz="2000" i="1" dirty="0" smtClean="0">
                        <a:latin typeface="Cambria Math" panose="02040503050406030204" pitchFamily="18" charset="0"/>
                      </a:rPr>
                      <m:t>𝛼</m:t>
                    </m:r>
                    <m:r>
                      <a:rPr lang="en-US" altLang="zh-CN" sz="2000" b="0" i="1" dirty="0" smtClean="0">
                        <a:latin typeface="Cambria Math" panose="02040503050406030204" pitchFamily="18" charset="0"/>
                      </a:rPr>
                      <m:t>,</m:t>
                    </m:r>
                    <m:r>
                      <a:rPr lang="zh-CN" altLang="en-US" sz="2000" b="0" i="1" dirty="0" smtClean="0">
                        <a:latin typeface="Cambria Math" panose="02040503050406030204" pitchFamily="18" charset="0"/>
                      </a:rPr>
                      <m:t>𝛽</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ea typeface="Cambria Math" panose="02040503050406030204" pitchFamily="18" charset="0"/>
                      </a:rPr>
                      <m:t>∝</m:t>
                    </m:r>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𝑥</m:t>
                        </m:r>
                      </m:e>
                      <m:sup>
                        <m:r>
                          <a:rPr lang="zh-CN" altLang="en-US" sz="2000" i="1" dirty="0">
                            <a:latin typeface="Cambria Math" panose="02040503050406030204" pitchFamily="18" charset="0"/>
                          </a:rPr>
                          <m:t>𝛼</m:t>
                        </m:r>
                        <m:r>
                          <a:rPr lang="en-US" altLang="zh-CN" sz="2000" b="0" i="1" dirty="0" smtClean="0">
                            <a:latin typeface="Cambria Math" panose="02040503050406030204" pitchFamily="18" charset="0"/>
                          </a:rPr>
                          <m:t>−1</m:t>
                        </m:r>
                      </m:sup>
                    </m:sSup>
                  </m:oMath>
                </a14:m>
                <a:r>
                  <a:rPr lang="en-US" altLang="zh-CN" sz="2000" dirty="0">
                    <a:ea typeface="Cambria Math" panose="02040503050406030204" pitchFamily="18" charset="0"/>
                  </a:rPr>
                  <a:t> </a:t>
                </a:r>
                <a14:m>
                  <m:oMath xmlns:m="http://schemas.openxmlformats.org/officeDocument/2006/math">
                    <m:sSup>
                      <m:sSupPr>
                        <m:ctrlPr>
                          <a:rPr lang="en-US" altLang="zh-CN" sz="2000" i="1" dirty="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(1−</m:t>
                        </m:r>
                        <m:r>
                          <a:rPr lang="en-US" altLang="zh-CN" sz="2000" i="1" dirty="0">
                            <a:latin typeface="Cambria Math" panose="02040503050406030204" pitchFamily="18" charset="0"/>
                            <a:ea typeface="Cambria Math" panose="02040503050406030204" pitchFamily="18" charset="0"/>
                          </a:rPr>
                          <m:t>𝑥</m:t>
                        </m:r>
                        <m:r>
                          <a:rPr lang="en-US" altLang="zh-CN" sz="2000" b="0" i="1" dirty="0" smtClean="0">
                            <a:latin typeface="Cambria Math" panose="02040503050406030204" pitchFamily="18" charset="0"/>
                            <a:ea typeface="Cambria Math" panose="02040503050406030204" pitchFamily="18" charset="0"/>
                          </a:rPr>
                          <m:t>)</m:t>
                        </m:r>
                      </m:e>
                      <m:sup>
                        <m:r>
                          <a:rPr lang="zh-CN" altLang="en-US" sz="2000" i="1" dirty="0">
                            <a:latin typeface="Cambria Math" panose="02040503050406030204" pitchFamily="18" charset="0"/>
                          </a:rPr>
                          <m:t>𝛽</m:t>
                        </m:r>
                        <m:r>
                          <a:rPr lang="en-US" altLang="zh-CN" sz="2000" i="1" dirty="0">
                            <a:latin typeface="Cambria Math" panose="02040503050406030204" pitchFamily="18" charset="0"/>
                          </a:rPr>
                          <m:t>−1</m:t>
                        </m:r>
                      </m:sup>
                    </m:sSup>
                  </m:oMath>
                </a14:m>
                <a:endParaRPr lang="en-US" altLang="zh-CN" sz="2000" dirty="0"/>
              </a:p>
            </p:txBody>
          </p:sp>
        </mc:Choice>
        <mc:Fallback xmlns="">
          <p:sp>
            <p:nvSpPr>
              <p:cNvPr id="8" name="内容占位符 5">
                <a:extLst>
                  <a:ext uri="{FF2B5EF4-FFF2-40B4-BE49-F238E27FC236}">
                    <a16:creationId xmlns:a16="http://schemas.microsoft.com/office/drawing/2014/main" id="{373673DE-D892-4901-9276-F61B94DBA904}"/>
                  </a:ext>
                </a:extLst>
              </p:cNvPr>
              <p:cNvSpPr txBox="1">
                <a:spLocks noRot="1" noChangeAspect="1" noMove="1" noResize="1" noEditPoints="1" noAdjustHandles="1" noChangeArrowheads="1" noChangeShapeType="1" noTextEdit="1"/>
              </p:cNvSpPr>
              <p:nvPr/>
            </p:nvSpPr>
            <p:spPr>
              <a:xfrm>
                <a:off x="706551" y="2081892"/>
                <a:ext cx="8110877" cy="555172"/>
              </a:xfrm>
              <a:prstGeom prst="rect">
                <a:avLst/>
              </a:prstGeom>
              <a:blipFill>
                <a:blip r:embed="rId3"/>
                <a:stretch>
                  <a:fillRect t="-1099"/>
                </a:stretch>
              </a:blipFill>
            </p:spPr>
            <p:txBody>
              <a:bodyPr/>
              <a:lstStyle/>
              <a:p>
                <a:r>
                  <a:rPr lang="zh-CN" altLang="en-US">
                    <a:noFill/>
                  </a:rPr>
                  <a:t> </a:t>
                </a:r>
              </a:p>
            </p:txBody>
          </p:sp>
        </mc:Fallback>
      </mc:AlternateContent>
      <p:pic>
        <p:nvPicPr>
          <p:cNvPr id="10" name="图片 9" descr="图片包含 游戏机&#10;&#10;描述已自动生成">
            <a:extLst>
              <a:ext uri="{FF2B5EF4-FFF2-40B4-BE49-F238E27FC236}">
                <a16:creationId xmlns:a16="http://schemas.microsoft.com/office/drawing/2014/main" id="{65EE87C8-C3B6-4CCD-9A27-42A76D896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974" y="2628899"/>
            <a:ext cx="4235224" cy="3388179"/>
          </a:xfrm>
          <a:prstGeom prst="rect">
            <a:avLst/>
          </a:prstGeom>
        </p:spPr>
      </p:pic>
      <p:sp>
        <p:nvSpPr>
          <p:cNvPr id="11" name="文本框 10">
            <a:extLst>
              <a:ext uri="{FF2B5EF4-FFF2-40B4-BE49-F238E27FC236}">
                <a16:creationId xmlns:a16="http://schemas.microsoft.com/office/drawing/2014/main" id="{EECFFF51-401B-4776-B817-EC250EA37BD1}"/>
              </a:ext>
            </a:extLst>
          </p:cNvPr>
          <p:cNvSpPr txBox="1"/>
          <p:nvPr/>
        </p:nvSpPr>
        <p:spPr>
          <a:xfrm>
            <a:off x="5199468" y="6056184"/>
            <a:ext cx="3257156" cy="553998"/>
          </a:xfrm>
          <a:prstGeom prst="rect">
            <a:avLst/>
          </a:prstGeom>
          <a:noFill/>
        </p:spPr>
        <p:txBody>
          <a:bodyPr wrap="square">
            <a:spAutoFit/>
          </a:bodyPr>
          <a:lstStyle/>
          <a:p>
            <a:r>
              <a:rPr lang="en-US" altLang="zh-CN" sz="1000" dirty="0">
                <a:solidFill>
                  <a:srgbClr val="17ABE3"/>
                </a:solidFill>
                <a:ea typeface="阿里巴巴普惠体 R" panose="00020600040101010101" pitchFamily="18" charset="-122"/>
              </a:rPr>
              <a:t>Beta distribution:</a:t>
            </a:r>
          </a:p>
          <a:p>
            <a:r>
              <a:rPr lang="zh-CN" altLang="en-US" sz="1000" dirty="0">
                <a:solidFill>
                  <a:srgbClr val="17ABE3"/>
                </a:solidFill>
                <a:ea typeface="阿里巴巴普惠体 R" panose="00020600040101010101" pitchFamily="18" charset="-122"/>
              </a:rPr>
              <a:t>https://towardsdatascience.com/beta-distribution-intuition-examples-and-derivation-cf00f4db57af</a:t>
            </a:r>
          </a:p>
        </p:txBody>
      </p:sp>
    </p:spTree>
    <p:extLst>
      <p:ext uri="{BB962C8B-B14F-4D97-AF65-F5344CB8AC3E}">
        <p14:creationId xmlns:p14="http://schemas.microsoft.com/office/powerpoint/2010/main" val="368696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49650AA-2E25-4DF2-A0D6-C2863D9DD51A}"/>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51</a:t>
            </a:fld>
            <a:endParaRPr lang="zh-CN" altLang="en-US" dirty="0"/>
          </a:p>
        </p:txBody>
      </p:sp>
      <p:sp>
        <p:nvSpPr>
          <p:cNvPr id="5" name="标题 4">
            <a:extLst>
              <a:ext uri="{FF2B5EF4-FFF2-40B4-BE49-F238E27FC236}">
                <a16:creationId xmlns:a16="http://schemas.microsoft.com/office/drawing/2014/main" id="{A4C45F49-6130-400E-9FC1-32D749726D79}"/>
              </a:ext>
            </a:extLst>
          </p:cNvPr>
          <p:cNvSpPr>
            <a:spLocks noGrp="1"/>
          </p:cNvSpPr>
          <p:nvPr>
            <p:ph type="title"/>
          </p:nvPr>
        </p:nvSpPr>
        <p:spPr/>
        <p:txBody>
          <a:bodyPr/>
          <a:lstStyle/>
          <a:p>
            <a:r>
              <a:rPr lang="en-US" altLang="zh-CN" dirty="0"/>
              <a:t>Thompson Sampling</a:t>
            </a:r>
            <a:r>
              <a:rPr lang="zh-CN" altLang="en-US" dirty="0"/>
              <a:t>和</a:t>
            </a:r>
            <a:r>
              <a:rPr lang="en-US" altLang="zh-CN" dirty="0"/>
              <a:t>UCB</a:t>
            </a:r>
            <a:r>
              <a:rPr lang="zh-CN" altLang="en-US" dirty="0"/>
              <a:t>的实验对比</a:t>
            </a:r>
          </a:p>
        </p:txBody>
      </p:sp>
      <p:sp>
        <p:nvSpPr>
          <p:cNvPr id="2" name="页脚占位符 1">
            <a:extLst>
              <a:ext uri="{FF2B5EF4-FFF2-40B4-BE49-F238E27FC236}">
                <a16:creationId xmlns:a16="http://schemas.microsoft.com/office/drawing/2014/main" id="{2698A092-4B71-4931-AA9D-82A417C4E922}"/>
              </a:ext>
            </a:extLst>
          </p:cNvPr>
          <p:cNvSpPr>
            <a:spLocks noGrp="1"/>
          </p:cNvSpPr>
          <p:nvPr>
            <p:ph type="ftr" sz="quarter" idx="11"/>
          </p:nvPr>
        </p:nvSpPr>
        <p:spPr>
          <a:xfrm>
            <a:off x="4389854" y="6153798"/>
            <a:ext cx="3898020" cy="602908"/>
          </a:xfrm>
        </p:spPr>
        <p:txBody>
          <a:bodyPr/>
          <a:lstStyle/>
          <a:p>
            <a:r>
              <a:rPr lang="en-US" altLang="zh-CN" dirty="0"/>
              <a:t>Chapelle, Olivier, and Lihong Li. "An empirical evaluation of </a:t>
            </a:r>
            <a:r>
              <a:rPr lang="en-US" altLang="zh-CN" dirty="0" err="1"/>
              <a:t>thompson</a:t>
            </a:r>
            <a:r>
              <a:rPr lang="en-US" altLang="zh-CN" dirty="0"/>
              <a:t> sampling." </a:t>
            </a:r>
            <a:r>
              <a:rPr lang="en-US" altLang="zh-CN" i="1" dirty="0"/>
              <a:t>Advances in neural information processing systems</a:t>
            </a:r>
            <a:r>
              <a:rPr lang="en-US" altLang="zh-CN" dirty="0"/>
              <a:t>. 2011.</a:t>
            </a:r>
            <a:endParaRPr lang="zh-CN" altLang="en-US" dirty="0"/>
          </a:p>
        </p:txBody>
      </p:sp>
      <p:pic>
        <p:nvPicPr>
          <p:cNvPr id="4" name="图片 3">
            <a:extLst>
              <a:ext uri="{FF2B5EF4-FFF2-40B4-BE49-F238E27FC236}">
                <a16:creationId xmlns:a16="http://schemas.microsoft.com/office/drawing/2014/main" id="{72230188-C547-4930-8ED0-3244FFAE0376}"/>
              </a:ext>
            </a:extLst>
          </p:cNvPr>
          <p:cNvPicPr>
            <a:picLocks noChangeAspect="1"/>
          </p:cNvPicPr>
          <p:nvPr/>
        </p:nvPicPr>
        <p:blipFill>
          <a:blip r:embed="rId2"/>
          <a:stretch>
            <a:fillRect/>
          </a:stretch>
        </p:blipFill>
        <p:spPr>
          <a:xfrm>
            <a:off x="2391679" y="1126672"/>
            <a:ext cx="6752321" cy="5027126"/>
          </a:xfrm>
          <a:prstGeom prst="rect">
            <a:avLst/>
          </a:prstGeom>
        </p:spPr>
      </p:pic>
      <p:sp>
        <p:nvSpPr>
          <p:cNvPr id="11" name="内容占位符 5">
            <a:extLst>
              <a:ext uri="{FF2B5EF4-FFF2-40B4-BE49-F238E27FC236}">
                <a16:creationId xmlns:a16="http://schemas.microsoft.com/office/drawing/2014/main" id="{97BAA32C-375F-4CB2-80CD-A5AEDE523F14}"/>
              </a:ext>
            </a:extLst>
          </p:cNvPr>
          <p:cNvSpPr txBox="1">
            <a:spLocks/>
          </p:cNvSpPr>
          <p:nvPr/>
        </p:nvSpPr>
        <p:spPr>
          <a:xfrm>
            <a:off x="412637" y="1681843"/>
            <a:ext cx="1644763" cy="31493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K-arms</a:t>
            </a:r>
          </a:p>
          <a:p>
            <a:r>
              <a:rPr lang="en-US" altLang="zh-CN" dirty="0"/>
              <a:t>The best arm has reward probability of 0.5</a:t>
            </a:r>
          </a:p>
          <a:p>
            <a:r>
              <a:rPr lang="en-US" altLang="zh-CN" dirty="0"/>
              <a:t>K-1 other arms have the reward probability of 0.5-</a:t>
            </a:r>
            <a:r>
              <a:rPr lang="el-GR" altLang="zh-CN" dirty="0"/>
              <a:t>ε</a:t>
            </a:r>
            <a:endParaRPr lang="en-US" altLang="zh-CN" dirty="0"/>
          </a:p>
        </p:txBody>
      </p:sp>
      <p:sp>
        <p:nvSpPr>
          <p:cNvPr id="8" name="文本框 7">
            <a:extLst>
              <a:ext uri="{FF2B5EF4-FFF2-40B4-BE49-F238E27FC236}">
                <a16:creationId xmlns:a16="http://schemas.microsoft.com/office/drawing/2014/main" id="{62C6A5E5-5A1C-40BD-94A7-A9256B4294B0}"/>
              </a:ext>
            </a:extLst>
          </p:cNvPr>
          <p:cNvSpPr txBox="1"/>
          <p:nvPr/>
        </p:nvSpPr>
        <p:spPr>
          <a:xfrm>
            <a:off x="7184486" y="1938048"/>
            <a:ext cx="576943" cy="307777"/>
          </a:xfrm>
          <a:prstGeom prst="rect">
            <a:avLst/>
          </a:prstGeom>
          <a:noFill/>
        </p:spPr>
        <p:txBody>
          <a:bodyPr wrap="square">
            <a:spAutoFit/>
          </a:bodyPr>
          <a:lstStyle/>
          <a:p>
            <a:r>
              <a:rPr lang="en-US" altLang="zh-CN" sz="1400" dirty="0"/>
              <a:t>UCB</a:t>
            </a:r>
            <a:endParaRPr lang="zh-CN" altLang="en-US" sz="1400" dirty="0"/>
          </a:p>
        </p:txBody>
      </p:sp>
      <p:sp>
        <p:nvSpPr>
          <p:cNvPr id="9" name="文本框 8">
            <a:extLst>
              <a:ext uri="{FF2B5EF4-FFF2-40B4-BE49-F238E27FC236}">
                <a16:creationId xmlns:a16="http://schemas.microsoft.com/office/drawing/2014/main" id="{5C19D5DB-A1E5-47D3-8E20-830B17D2C604}"/>
              </a:ext>
            </a:extLst>
          </p:cNvPr>
          <p:cNvSpPr txBox="1"/>
          <p:nvPr/>
        </p:nvSpPr>
        <p:spPr>
          <a:xfrm>
            <a:off x="8017242" y="2504106"/>
            <a:ext cx="576943" cy="307777"/>
          </a:xfrm>
          <a:prstGeom prst="rect">
            <a:avLst/>
          </a:prstGeom>
          <a:noFill/>
        </p:spPr>
        <p:txBody>
          <a:bodyPr wrap="square">
            <a:spAutoFit/>
          </a:bodyPr>
          <a:lstStyle/>
          <a:p>
            <a:r>
              <a:rPr lang="en-US" altLang="zh-CN" sz="1400" dirty="0"/>
              <a:t>TS</a:t>
            </a:r>
            <a:endParaRPr lang="zh-CN" altLang="en-US" sz="1400" dirty="0"/>
          </a:p>
        </p:txBody>
      </p:sp>
      <p:sp>
        <p:nvSpPr>
          <p:cNvPr id="10" name="文本框 9">
            <a:extLst>
              <a:ext uri="{FF2B5EF4-FFF2-40B4-BE49-F238E27FC236}">
                <a16:creationId xmlns:a16="http://schemas.microsoft.com/office/drawing/2014/main" id="{3F72F656-4BD1-4FA0-B0DE-B78B7929B685}"/>
              </a:ext>
            </a:extLst>
          </p:cNvPr>
          <p:cNvSpPr txBox="1"/>
          <p:nvPr/>
        </p:nvSpPr>
        <p:spPr>
          <a:xfrm>
            <a:off x="7837628" y="2177535"/>
            <a:ext cx="576943" cy="307777"/>
          </a:xfrm>
          <a:prstGeom prst="rect">
            <a:avLst/>
          </a:prstGeom>
          <a:noFill/>
        </p:spPr>
        <p:txBody>
          <a:bodyPr wrap="square">
            <a:spAutoFit/>
          </a:bodyPr>
          <a:lstStyle/>
          <a:p>
            <a:r>
              <a:rPr lang="en-US" altLang="zh-CN" sz="1400" dirty="0"/>
              <a:t>ALB</a:t>
            </a:r>
            <a:endParaRPr lang="zh-CN" altLang="en-US" sz="14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1E6E05C-E9D2-40EE-A0DB-39F782A60257}"/>
                  </a:ext>
                </a:extLst>
              </p:cNvPr>
              <p:cNvSpPr txBox="1"/>
              <p:nvPr/>
            </p:nvSpPr>
            <p:spPr>
              <a:xfrm>
                <a:off x="351243" y="6114927"/>
                <a:ext cx="3887411" cy="6417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𝑇</m:t>
                              </m:r>
                              <m:r>
                                <a:rPr lang="en-US" sz="1400" b="0" i="1" smtClean="0">
                                  <a:latin typeface="Cambria Math" panose="02040503050406030204" pitchFamily="18" charset="0"/>
                                </a:rPr>
                                <m:t>→∞</m:t>
                              </m:r>
                            </m:lim>
                          </m:limLow>
                        </m:fNa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𝑅</m:t>
                              </m:r>
                            </m:sub>
                          </m:sSub>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𝑇</m:t>
                              </m:r>
                              <m:nary>
                                <m:naryPr>
                                  <m:chr m:val="∑"/>
                                  <m:supHide m:val="on"/>
                                  <m:ctrlPr>
                                    <a:rPr lang="en-US" sz="1400" b="0" i="1" smtClean="0">
                                      <a:latin typeface="Cambria Math" panose="02040503050406030204" pitchFamily="18" charset="0"/>
                                    </a:rPr>
                                  </m:ctrlPr>
                                </m:naryPr>
                                <m:sub>
                                  <m:r>
                                    <a:rPr lang="en-US" sz="1400" b="0" i="1" smtClean="0">
                                      <a:latin typeface="Cambria Math" panose="02040503050406030204" pitchFamily="18" charset="0"/>
                                    </a:rPr>
                                    <m:t>𝑎</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Δ</m:t>
                                      </m:r>
                                    </m:e>
                                    <m:sub>
                                      <m:r>
                                        <a:rPr lang="en-US" sz="1400" b="0" i="1" smtClean="0">
                                          <a:latin typeface="Cambria Math" panose="02040503050406030204" pitchFamily="18" charset="0"/>
                                        </a:rPr>
                                        <m:t>𝑎</m:t>
                                      </m:r>
                                    </m:sub>
                                  </m:sSub>
                                  <m:r>
                                    <a:rPr lang="en-US" sz="1400" b="0" i="1" smtClean="0">
                                      <a:latin typeface="Cambria Math" panose="02040503050406030204" pitchFamily="18" charset="0"/>
                                    </a:rPr>
                                    <m:t>&gt;0</m:t>
                                  </m:r>
                                </m:sub>
                                <m:sup/>
                                <m:e>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Δ</m:t>
                                          </m:r>
                                        </m:e>
                                        <m:sub>
                                          <m:r>
                                            <a:rPr lang="en-US" sz="1400" b="0" i="1" smtClean="0">
                                              <a:latin typeface="Cambria Math" panose="02040503050406030204" pitchFamily="18" charset="0"/>
                                            </a:rPr>
                                            <m:t>𝑎</m:t>
                                          </m:r>
                                        </m:sub>
                                      </m:sSub>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𝐷</m:t>
                                          </m:r>
                                        </m:e>
                                        <m:sub>
                                          <m:r>
                                            <a:rPr lang="en-US" sz="1400" b="0" i="1" smtClean="0">
                                              <a:latin typeface="Cambria Math" panose="02040503050406030204" pitchFamily="18" charset="0"/>
                                            </a:rPr>
                                            <m:t>𝐾𝐿</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ℛ</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𝑎</m:t>
                                              </m:r>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ℛ</m:t>
                                              </m:r>
                                            </m:e>
                                            <m:sup>
                                              <m:r>
                                                <a:rPr lang="en-US" sz="1400" b="0" i="1" smtClean="0">
                                                  <a:latin typeface="Cambria Math" panose="02040503050406030204" pitchFamily="18" charset="0"/>
                                                </a:rPr>
                                                <m:t>⋆</m:t>
                                              </m:r>
                                            </m:sup>
                                          </m:sSup>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𝑎</m:t>
                                              </m:r>
                                            </m:e>
                                          </m:d>
                                        </m:e>
                                      </m:d>
                                    </m:den>
                                  </m:f>
                                </m:e>
                              </m:nary>
                            </m:e>
                          </m:func>
                        </m:e>
                      </m:func>
                    </m:oMath>
                  </m:oMathPara>
                </a14:m>
                <a:endParaRPr lang="en-US" sz="1400" dirty="0"/>
              </a:p>
            </p:txBody>
          </p:sp>
        </mc:Choice>
        <mc:Fallback xmlns="">
          <p:sp>
            <p:nvSpPr>
              <p:cNvPr id="12" name="文本框 11">
                <a:extLst>
                  <a:ext uri="{FF2B5EF4-FFF2-40B4-BE49-F238E27FC236}">
                    <a16:creationId xmlns:a16="http://schemas.microsoft.com/office/drawing/2014/main" id="{41E6E05C-E9D2-40EE-A0DB-39F782A60257}"/>
                  </a:ext>
                </a:extLst>
              </p:cNvPr>
              <p:cNvSpPr txBox="1">
                <a:spLocks noRot="1" noChangeAspect="1" noMove="1" noResize="1" noEditPoints="1" noAdjustHandles="1" noChangeArrowheads="1" noChangeShapeType="1" noTextEdit="1"/>
              </p:cNvSpPr>
              <p:nvPr/>
            </p:nvSpPr>
            <p:spPr>
              <a:xfrm>
                <a:off x="351243" y="6114927"/>
                <a:ext cx="3887411" cy="641779"/>
              </a:xfrm>
              <a:prstGeom prst="rect">
                <a:avLst/>
              </a:prstGeom>
              <a:blipFill>
                <a:blip r:embed="rId3"/>
                <a:stretch>
                  <a:fillRect t="-111429" b="-156190"/>
                </a:stretch>
              </a:blipFill>
            </p:spPr>
            <p:txBody>
              <a:bodyPr/>
              <a:lstStyle/>
              <a:p>
                <a:r>
                  <a:rPr lang="zh-CN" altLang="en-US">
                    <a:noFill/>
                  </a:rPr>
                  <a:t> </a:t>
                </a:r>
              </a:p>
            </p:txBody>
          </p:sp>
        </mc:Fallback>
      </mc:AlternateContent>
      <p:sp>
        <p:nvSpPr>
          <p:cNvPr id="13" name="内容占位符 5">
            <a:extLst>
              <a:ext uri="{FF2B5EF4-FFF2-40B4-BE49-F238E27FC236}">
                <a16:creationId xmlns:a16="http://schemas.microsoft.com/office/drawing/2014/main" id="{0296984C-7DE6-4247-A486-877806235617}"/>
              </a:ext>
            </a:extLst>
          </p:cNvPr>
          <p:cNvSpPr txBox="1">
            <a:spLocks/>
          </p:cNvSpPr>
          <p:nvPr/>
        </p:nvSpPr>
        <p:spPr>
          <a:xfrm>
            <a:off x="412637" y="4993843"/>
            <a:ext cx="2064556" cy="1159955"/>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8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514325" indent="-171442" algn="l" defTabSz="685766" rtl="0" eaLnBrk="1" latinLnBrk="0" hangingPunct="1">
              <a:lnSpc>
                <a:spcPct val="90000"/>
              </a:lnSpc>
              <a:spcBef>
                <a:spcPts val="375"/>
              </a:spcBef>
              <a:buFont typeface="Arial" panose="020B0604020202020204" pitchFamily="34" charset="0"/>
              <a:buChar char="•"/>
              <a:defRPr sz="16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857207"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Asymptotic lower bound: (Lai &amp; Robbins)</a:t>
            </a:r>
          </a:p>
        </p:txBody>
      </p:sp>
    </p:spTree>
    <p:extLst>
      <p:ext uri="{BB962C8B-B14F-4D97-AF65-F5344CB8AC3E}">
        <p14:creationId xmlns:p14="http://schemas.microsoft.com/office/powerpoint/2010/main" val="4226440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C4EC72-3878-46DC-B271-F2147413743D}"/>
              </a:ext>
            </a:extLst>
          </p:cNvPr>
          <p:cNvSpPr>
            <a:spLocks noGrp="1"/>
          </p:cNvSpPr>
          <p:nvPr>
            <p:ph type="sldNum" sz="quarter" idx="12"/>
          </p:nvPr>
        </p:nvSpPr>
        <p:spPr>
          <a:xfrm>
            <a:off x="6457949" y="6240464"/>
            <a:ext cx="2182416" cy="206381"/>
          </a:xfrm>
        </p:spPr>
        <p:txBody>
          <a:bodyPr/>
          <a:lstStyle/>
          <a:p>
            <a:fld id="{5DD3DB80-B894-403A-B48E-6FDC1A72010E}" type="slidenum">
              <a:rPr lang="zh-CN" altLang="en-US" smtClean="0"/>
              <a:pPr/>
              <a:t>52</a:t>
            </a:fld>
            <a:endParaRPr lang="zh-CN" altLang="en-US" dirty="0"/>
          </a:p>
        </p:txBody>
      </p:sp>
      <p:sp>
        <p:nvSpPr>
          <p:cNvPr id="3" name="标题 2">
            <a:extLst>
              <a:ext uri="{FF2B5EF4-FFF2-40B4-BE49-F238E27FC236}">
                <a16:creationId xmlns:a16="http://schemas.microsoft.com/office/drawing/2014/main" id="{71B0A317-CA6F-4D3A-87F9-A0CB5C40A36A}"/>
              </a:ext>
            </a:extLst>
          </p:cNvPr>
          <p:cNvSpPr>
            <a:spLocks noGrp="1"/>
          </p:cNvSpPr>
          <p:nvPr>
            <p:ph type="title"/>
          </p:nvPr>
        </p:nvSpPr>
        <p:spPr/>
        <p:txBody>
          <a:bodyPr/>
          <a:lstStyle/>
          <a:p>
            <a:r>
              <a:rPr lang="zh-CN" altLang="en-US" dirty="0"/>
              <a:t>探索与利用总结</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3515A53-D28B-4149-8676-420D29BF58AB}"/>
                  </a:ext>
                </a:extLst>
              </p:cNvPr>
              <p:cNvSpPr>
                <a:spLocks noGrp="1"/>
              </p:cNvSpPr>
              <p:nvPr>
                <p:ph sz="quarter" idx="13"/>
              </p:nvPr>
            </p:nvSpPr>
            <p:spPr>
              <a:xfrm>
                <a:off x="502444" y="1273629"/>
                <a:ext cx="8137922" cy="4863646"/>
              </a:xfrm>
            </p:spPr>
            <p:txBody>
              <a:bodyPr>
                <a:normAutofit/>
              </a:bodyPr>
              <a:lstStyle/>
              <a:p>
                <a:r>
                  <a:rPr lang="zh-CN" altLang="en-US" sz="2000" dirty="0"/>
                  <a:t>探索与利用是强化学习的</a:t>
                </a:r>
                <a:r>
                  <a:rPr lang="en-US" altLang="zh-CN" sz="2000" dirty="0"/>
                  <a:t>trial-and-error</a:t>
                </a:r>
                <a:r>
                  <a:rPr lang="zh-CN" altLang="en-US" sz="2000" dirty="0"/>
                  <a:t>中的必备技术</a:t>
                </a:r>
                <a:endParaRPr lang="en-US" altLang="zh-CN" sz="2000" dirty="0"/>
              </a:p>
              <a:p>
                <a:endParaRPr lang="en-US" altLang="zh-CN" sz="2000" dirty="0"/>
              </a:p>
              <a:p>
                <a:r>
                  <a:rPr lang="zh-CN" altLang="en-US" sz="2000" dirty="0"/>
                  <a:t>多臂老虎机可以被看成是无状态</a:t>
                </a:r>
                <a:r>
                  <a:rPr lang="en-US" altLang="zh-CN" sz="2000" dirty="0"/>
                  <a:t>(state-less)</a:t>
                </a:r>
                <a:r>
                  <a:rPr lang="zh-CN" altLang="en-US" sz="2000" dirty="0"/>
                  <a:t>强化学习</a:t>
                </a:r>
                <a:endParaRPr lang="en-US" altLang="zh-CN" sz="2000" dirty="0"/>
              </a:p>
              <a:p>
                <a:endParaRPr lang="en-US" altLang="zh-CN" sz="2000" dirty="0"/>
              </a:p>
              <a:p>
                <a:r>
                  <a:rPr lang="zh-CN" altLang="en-US" sz="2000" dirty="0"/>
                  <a:t>多臂老虎机是研究探索与利用技术理论的最佳环境</a:t>
                </a:r>
                <a:endParaRPr lang="en-US" altLang="zh-CN" sz="2000" dirty="0"/>
              </a:p>
              <a:p>
                <a:pPr lvl="1"/>
                <a:r>
                  <a:rPr lang="zh-CN" altLang="en-US" sz="1800" dirty="0"/>
                  <a:t>理论的渐近最优</a:t>
                </a:r>
                <a:r>
                  <a:rPr lang="en-US" altLang="zh-CN" sz="1800" dirty="0"/>
                  <a:t>regret</a:t>
                </a:r>
                <a:r>
                  <a:rPr lang="zh-CN" altLang="en-US" sz="1800" dirty="0"/>
                  <a:t>为 </a:t>
                </a:r>
                <a14:m>
                  <m:oMath xmlns:m="http://schemas.openxmlformats.org/officeDocument/2006/math">
                    <m:r>
                      <a:rPr lang="en-US" altLang="zh-CN" sz="1800" i="1" dirty="0" smtClean="0">
                        <a:latin typeface="Cambria Math" panose="02040503050406030204" pitchFamily="18" charset="0"/>
                      </a:rPr>
                      <m:t>𝑂</m:t>
                    </m:r>
                    <m:r>
                      <a:rPr lang="en-US" altLang="zh-CN" sz="1800" i="1" dirty="0" smtClean="0">
                        <a:latin typeface="Cambria Math" panose="02040503050406030204" pitchFamily="18" charset="0"/>
                      </a:rPr>
                      <m:t>(</m:t>
                    </m:r>
                    <m:r>
                      <m:rPr>
                        <m:sty m:val="p"/>
                      </m:rPr>
                      <a:rPr lang="en-US" altLang="zh-CN" sz="1800" i="1" dirty="0" smtClean="0">
                        <a:latin typeface="Cambria Math" panose="02040503050406030204" pitchFamily="18" charset="0"/>
                      </a:rPr>
                      <m:t>log</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𝑇</m:t>
                    </m:r>
                    <m:r>
                      <a:rPr lang="en-US" altLang="zh-CN" sz="1800" i="1" dirty="0" smtClean="0">
                        <a:latin typeface="Cambria Math" panose="02040503050406030204" pitchFamily="18" charset="0"/>
                      </a:rPr>
                      <m:t>)</m:t>
                    </m:r>
                  </m:oMath>
                </a14:m>
                <a:endParaRPr lang="en-US" altLang="zh-CN" sz="1800" dirty="0"/>
              </a:p>
              <a:p>
                <a:pPr marL="0" indent="0">
                  <a:buNone/>
                </a:pPr>
                <a:endParaRPr lang="en-US" altLang="zh-CN" sz="2000" dirty="0"/>
              </a:p>
              <a:p>
                <a:r>
                  <a:rPr lang="el-GR" altLang="zh-CN" sz="2000" dirty="0"/>
                  <a:t>ε</a:t>
                </a:r>
                <a:r>
                  <a:rPr lang="en-US" altLang="zh-CN" sz="2000" dirty="0"/>
                  <a:t>-greedy</a:t>
                </a:r>
                <a:r>
                  <a:rPr lang="zh-CN" altLang="en-US" sz="2000" dirty="0"/>
                  <a:t>、</a:t>
                </a:r>
                <a:r>
                  <a:rPr lang="en-US" altLang="zh-CN" sz="2000" dirty="0"/>
                  <a:t>UCB</a:t>
                </a:r>
                <a:r>
                  <a:rPr lang="zh-CN" altLang="en-US" sz="2000" dirty="0"/>
                  <a:t>和</a:t>
                </a:r>
                <a:r>
                  <a:rPr lang="en-US" altLang="zh-CN" sz="2000" dirty="0"/>
                  <a:t>Thompson Sampling</a:t>
                </a:r>
                <a:r>
                  <a:rPr lang="zh-CN" altLang="en-US" sz="2000" dirty="0"/>
                  <a:t>方法在多臂老虎机任务中十分常用，在强化学习的探索中用也十分常用，最常见的是</a:t>
                </a:r>
                <a:r>
                  <a:rPr lang="el-GR" altLang="zh-CN" sz="2000" dirty="0"/>
                  <a:t>ε</a:t>
                </a:r>
                <a:r>
                  <a:rPr lang="en-US" altLang="zh-CN" sz="2000" dirty="0"/>
                  <a:t>-greedy</a:t>
                </a:r>
              </a:p>
              <a:p>
                <a:endParaRPr lang="en-US" altLang="zh-CN" sz="2000" dirty="0"/>
              </a:p>
              <a:p>
                <a:endParaRPr lang="zh-CN" altLang="en-US" sz="2000" dirty="0"/>
              </a:p>
            </p:txBody>
          </p:sp>
        </mc:Choice>
        <mc:Fallback xmlns="">
          <p:sp>
            <p:nvSpPr>
              <p:cNvPr id="4" name="内容占位符 3">
                <a:extLst>
                  <a:ext uri="{FF2B5EF4-FFF2-40B4-BE49-F238E27FC236}">
                    <a16:creationId xmlns:a16="http://schemas.microsoft.com/office/drawing/2014/main" id="{83515A53-D28B-4149-8676-420D29BF58AB}"/>
                  </a:ext>
                </a:extLst>
              </p:cNvPr>
              <p:cNvSpPr>
                <a:spLocks noGrp="1" noRot="1" noChangeAspect="1" noMove="1" noResize="1" noEditPoints="1" noAdjustHandles="1" noChangeArrowheads="1" noChangeShapeType="1" noTextEdit="1"/>
              </p:cNvSpPr>
              <p:nvPr>
                <p:ph sz="quarter" idx="13"/>
              </p:nvPr>
            </p:nvSpPr>
            <p:spPr>
              <a:xfrm>
                <a:off x="502444" y="1273629"/>
                <a:ext cx="8137922" cy="4863646"/>
              </a:xfrm>
              <a:blipFill>
                <a:blip r:embed="rId2"/>
                <a:stretch>
                  <a:fillRect l="-674" t="-12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7220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强化学习定义</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502443" y="1319430"/>
            <a:ext cx="8137922" cy="4921034"/>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通过从</a:t>
            </a:r>
            <a:r>
              <a:rPr kumimoji="0" lang="zh-CN" altLang="en-US" sz="2000" b="0" i="0" u="none" strike="noStrike" kern="1200" cap="none" spc="0" normalizeH="0" baseline="0" noProof="0" dirty="0">
                <a:ln>
                  <a:noFill/>
                </a:ln>
                <a:solidFill>
                  <a:srgbClr val="00B0F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交互中学习</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来实现目标的计算方法</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l"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三个方面：</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感知：在某种程度上感知环境的状态</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行动：可以采取行动来影响状态或者达到目标</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目标：随着时间推移最大化累积奖励</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25" name="组合 24">
            <a:extLst>
              <a:ext uri="{FF2B5EF4-FFF2-40B4-BE49-F238E27FC236}">
                <a16:creationId xmlns:a16="http://schemas.microsoft.com/office/drawing/2014/main" id="{3BCF1D15-2106-4F08-8C0B-1C02A1408A71}"/>
              </a:ext>
            </a:extLst>
          </p:cNvPr>
          <p:cNvGrpSpPr/>
          <p:nvPr/>
        </p:nvGrpSpPr>
        <p:grpSpPr>
          <a:xfrm>
            <a:off x="1867672" y="1987839"/>
            <a:ext cx="5615986" cy="2911109"/>
            <a:chOff x="685227" y="1178511"/>
            <a:chExt cx="7218686" cy="4318569"/>
          </a:xfrm>
        </p:grpSpPr>
        <p:pic>
          <p:nvPicPr>
            <p:cNvPr id="17" name="图片 16">
              <a:extLst>
                <a:ext uri="{FF2B5EF4-FFF2-40B4-BE49-F238E27FC236}">
                  <a16:creationId xmlns:a16="http://schemas.microsoft.com/office/drawing/2014/main" id="{05B535EA-44DA-4754-B04C-ABF628861633}"/>
                </a:ext>
              </a:extLst>
            </p:cNvPr>
            <p:cNvPicPr>
              <a:picLocks noChangeAspect="1"/>
            </p:cNvPicPr>
            <p:nvPr/>
          </p:nvPicPr>
          <p:blipFill>
            <a:blip r:embed="rId2"/>
            <a:stretch>
              <a:fillRect/>
            </a:stretch>
          </p:blipFill>
          <p:spPr>
            <a:xfrm>
              <a:off x="3284278" y="2066701"/>
              <a:ext cx="2344783" cy="1976047"/>
            </a:xfrm>
            <a:prstGeom prst="rect">
              <a:avLst/>
            </a:prstGeom>
          </p:spPr>
        </p:pic>
        <p:sp>
          <p:nvSpPr>
            <p:cNvPr id="18" name="右箭头 4">
              <a:extLst>
                <a:ext uri="{FF2B5EF4-FFF2-40B4-BE49-F238E27FC236}">
                  <a16:creationId xmlns:a16="http://schemas.microsoft.com/office/drawing/2014/main" id="{936E565E-BBFA-4901-8322-C4BAA20F7F7B}"/>
                </a:ext>
              </a:extLst>
            </p:cNvPr>
            <p:cNvSpPr/>
            <p:nvPr/>
          </p:nvSpPr>
          <p:spPr>
            <a:xfrm>
              <a:off x="1481604" y="2937849"/>
              <a:ext cx="1454332" cy="196215"/>
            </a:xfrm>
            <a:prstGeom prst="rightArrow">
              <a:avLst>
                <a:gd name="adj1" fmla="val 27346"/>
                <a:gd name="adj2" fmla="val 13852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微软雅黑"/>
                <a:cs typeface="+mn-cs"/>
              </a:endParaRPr>
            </a:p>
          </p:txBody>
        </p:sp>
        <p:sp>
          <p:nvSpPr>
            <p:cNvPr id="19" name="右箭头 5">
              <a:extLst>
                <a:ext uri="{FF2B5EF4-FFF2-40B4-BE49-F238E27FC236}">
                  <a16:creationId xmlns:a16="http://schemas.microsoft.com/office/drawing/2014/main" id="{C273446C-1C54-4104-B7B7-3716C0199ECB}"/>
                </a:ext>
              </a:extLst>
            </p:cNvPr>
            <p:cNvSpPr/>
            <p:nvPr/>
          </p:nvSpPr>
          <p:spPr>
            <a:xfrm>
              <a:off x="5901204" y="2937849"/>
              <a:ext cx="1454332" cy="196215"/>
            </a:xfrm>
            <a:prstGeom prst="rightArrow">
              <a:avLst>
                <a:gd name="adj1" fmla="val 27346"/>
                <a:gd name="adj2" fmla="val 13852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微软雅黑"/>
                <a:cs typeface="+mn-cs"/>
              </a:endParaRPr>
            </a:p>
          </p:txBody>
        </p:sp>
        <p:sp>
          <p:nvSpPr>
            <p:cNvPr id="20" name="右箭头 6">
              <a:extLst>
                <a:ext uri="{FF2B5EF4-FFF2-40B4-BE49-F238E27FC236}">
                  <a16:creationId xmlns:a16="http://schemas.microsoft.com/office/drawing/2014/main" id="{619440AC-C389-409E-B89B-FC4544C2CD4D}"/>
                </a:ext>
              </a:extLst>
            </p:cNvPr>
            <p:cNvSpPr/>
            <p:nvPr/>
          </p:nvSpPr>
          <p:spPr>
            <a:xfrm rot="16200000">
              <a:off x="3774000" y="4671806"/>
              <a:ext cx="1454332" cy="196215"/>
            </a:xfrm>
            <a:prstGeom prst="rightArrow">
              <a:avLst>
                <a:gd name="adj1" fmla="val 27346"/>
                <a:gd name="adj2" fmla="val 13852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id="{565DD614-2700-4697-8CB0-9D757517283B}"/>
                </a:ext>
              </a:extLst>
            </p:cNvPr>
            <p:cNvSpPr txBox="1"/>
            <p:nvPr/>
          </p:nvSpPr>
          <p:spPr>
            <a:xfrm>
              <a:off x="685227" y="1933106"/>
              <a:ext cx="2926572" cy="9588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observation</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2" name="文本框 21">
              <a:extLst>
                <a:ext uri="{FF2B5EF4-FFF2-40B4-BE49-F238E27FC236}">
                  <a16:creationId xmlns:a16="http://schemas.microsoft.com/office/drawing/2014/main" id="{64325EC3-29CC-4FED-BD52-AEAF737EC3E9}"/>
                </a:ext>
              </a:extLst>
            </p:cNvPr>
            <p:cNvSpPr txBox="1"/>
            <p:nvPr/>
          </p:nvSpPr>
          <p:spPr>
            <a:xfrm>
              <a:off x="5618438" y="2299996"/>
              <a:ext cx="2285475" cy="5478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action</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3" name="文本框 22">
              <a:extLst>
                <a:ext uri="{FF2B5EF4-FFF2-40B4-BE49-F238E27FC236}">
                  <a16:creationId xmlns:a16="http://schemas.microsoft.com/office/drawing/2014/main" id="{C183BF8C-5AB6-4E83-B5A0-D251D4B7AC9F}"/>
                </a:ext>
              </a:extLst>
            </p:cNvPr>
            <p:cNvSpPr txBox="1"/>
            <p:nvPr/>
          </p:nvSpPr>
          <p:spPr>
            <a:xfrm>
              <a:off x="2768240" y="4257343"/>
              <a:ext cx="1834232" cy="9588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reward</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4" name="文本框 23">
              <a:extLst>
                <a:ext uri="{FF2B5EF4-FFF2-40B4-BE49-F238E27FC236}">
                  <a16:creationId xmlns:a16="http://schemas.microsoft.com/office/drawing/2014/main" id="{94E946DD-9AF5-4357-821F-A438D30DC113}"/>
                </a:ext>
              </a:extLst>
            </p:cNvPr>
            <p:cNvSpPr txBox="1"/>
            <p:nvPr/>
          </p:nvSpPr>
          <p:spPr>
            <a:xfrm>
              <a:off x="3321910" y="1178511"/>
              <a:ext cx="2526550" cy="5478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r>
                <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agent</a:t>
              </a: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kumimoji="0" 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Tree>
    <p:extLst>
      <p:ext uri="{BB962C8B-B14F-4D97-AF65-F5344CB8AC3E}">
        <p14:creationId xmlns:p14="http://schemas.microsoft.com/office/powerpoint/2010/main" val="2226875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17ABE3"/>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强化学习定义</a:t>
            </a:r>
          </a:p>
        </p:txBody>
      </p:sp>
      <p:sp>
        <p:nvSpPr>
          <p:cNvPr id="7" name="文本框 6">
            <a:extLst>
              <a:ext uri="{FF2B5EF4-FFF2-40B4-BE49-F238E27FC236}">
                <a16:creationId xmlns:a16="http://schemas.microsoft.com/office/drawing/2014/main" id="{26671C33-E632-E5B2-3D86-AE327BAA2B1D}"/>
              </a:ext>
            </a:extLst>
          </p:cNvPr>
          <p:cNvSpPr txBox="1"/>
          <p:nvPr/>
        </p:nvSpPr>
        <p:spPr>
          <a:xfrm>
            <a:off x="848413" y="1415733"/>
            <a:ext cx="7447174" cy="3366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1" dirty="0"/>
              <a:t>规划</a:t>
            </a:r>
            <a:r>
              <a:rPr lang="zh-CN" altLang="en-US" dirty="0"/>
              <a:t>是已知环境模型（状态转移概率与奖励函数）下，通过推理计算最优策略；</a:t>
            </a:r>
            <a:endParaRPr lang="en-US" altLang="zh-CN" dirty="0"/>
          </a:p>
          <a:p>
            <a:pPr marL="285750" indent="-285750">
              <a:lnSpc>
                <a:spcPct val="150000"/>
              </a:lnSpc>
              <a:buFont typeface="Arial" panose="020B0604020202020204" pitchFamily="34" charset="0"/>
              <a:buChar char="•"/>
            </a:pPr>
            <a:r>
              <a:rPr lang="zh-CN" altLang="en-US" b="1" dirty="0"/>
              <a:t>学习</a:t>
            </a:r>
            <a:r>
              <a:rPr lang="zh-CN" altLang="en-US" dirty="0"/>
              <a:t>则是在不知道环境模型的前提下，通过与环境交互采样数据，逐步逼近最优策略或价值函数。</a:t>
            </a:r>
            <a:endParaRPr lang="en-US" altLang="zh-CN" dirty="0"/>
          </a:p>
          <a:p>
            <a:pPr marL="285750" indent="-285750">
              <a:lnSpc>
                <a:spcPct val="150000"/>
              </a:lnSpc>
              <a:buFont typeface="Arial" panose="020B0604020202020204" pitchFamily="34" charset="0"/>
              <a:buChar char="•"/>
            </a:pPr>
            <a:r>
              <a:rPr lang="zh-CN" altLang="en-US" dirty="0"/>
              <a:t>强化学习本质是“在不知道模型的情况下学习最优行为”，而有监督学习是在已有“标签答案”的情况下学出输入到输出的映射。</a:t>
            </a:r>
            <a:endParaRPr lang="en-US" altLang="zh-CN" dirty="0"/>
          </a:p>
          <a:p>
            <a:pPr marL="285750" indent="-285750">
              <a:lnSpc>
                <a:spcPct val="150000"/>
              </a:lnSpc>
              <a:buFont typeface="Arial" panose="020B0604020202020204" pitchFamily="34" charset="0"/>
              <a:buChar char="•"/>
            </a:pPr>
            <a:r>
              <a:rPr lang="zh-CN" altLang="en-US" dirty="0"/>
              <a:t>前者探索环境、延迟回报、动作影响未来，后者训练固定数据、即时预测、输入输出独立。</a:t>
            </a:r>
          </a:p>
        </p:txBody>
      </p:sp>
    </p:spTree>
    <p:extLst>
      <p:ext uri="{BB962C8B-B14F-4D97-AF65-F5344CB8AC3E}">
        <p14:creationId xmlns:p14="http://schemas.microsoft.com/office/powerpoint/2010/main" val="375986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000" b="1" i="0" u="none" strike="noStrike" kern="1200" cap="none" spc="0" normalizeH="0" baseline="0" noProof="0" dirty="0">
              <a:ln>
                <a:noFill/>
              </a:ln>
              <a:solidFill>
                <a:srgbClr val="17ABE3"/>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标题 1"/>
          <p:cNvSpPr>
            <a:spLocks noGrp="1"/>
          </p:cNvSpPr>
          <p:nvPr>
            <p:ph type="title"/>
          </p:nvPr>
        </p:nvSpPr>
        <p:spPr>
          <a:xfrm>
            <a:off x="681738" y="1"/>
            <a:ext cx="8137922" cy="1028699"/>
          </a:xfrm>
        </p:spPr>
        <p:txBody>
          <a:bodyPr/>
          <a:lstStyle/>
          <a:p>
            <a:r>
              <a:rPr lang="zh-CN" altLang="en-US"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强化学习交互过程</a:t>
            </a:r>
          </a:p>
        </p:txBody>
      </p:sp>
      <p:sp>
        <p:nvSpPr>
          <p:cNvPr id="5" name="内容占位符 2">
            <a:extLst>
              <a:ext uri="{FF2B5EF4-FFF2-40B4-BE49-F238E27FC236}">
                <a16:creationId xmlns:a16="http://schemas.microsoft.com/office/drawing/2014/main" id="{19302E9C-4641-499E-908B-5995ED47B116}"/>
              </a:ext>
            </a:extLst>
          </p:cNvPr>
          <p:cNvSpPr txBox="1">
            <a:spLocks/>
          </p:cNvSpPr>
          <p:nvPr/>
        </p:nvSpPr>
        <p:spPr>
          <a:xfrm>
            <a:off x="4880719" y="1602189"/>
            <a:ext cx="3757647" cy="4522077"/>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chemeClr val="accent1"/>
              </a:buClr>
              <a:buSzPct val="88000"/>
              <a:buFont typeface="Wingdings" pitchFamily="2" charset="2"/>
              <a:buChar char="p"/>
              <a:defRPr sz="20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500"/>
              </a:spcBef>
              <a:buClr>
                <a:schemeClr val="accent1"/>
              </a:buClr>
              <a:buSzPct val="100000"/>
              <a:buFont typeface="Arial" panose="020B0604020202020204" pitchFamily="34" charset="0"/>
              <a:buChar char="•"/>
              <a:defRPr sz="1600" b="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在每一步 </a:t>
            </a:r>
            <a:r>
              <a:rPr kumimoji="0" lang="en-US" altLang="zh-CN" sz="20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获得观察 </a:t>
            </a:r>
            <a:r>
              <a:rPr kumimoji="0" lang="en-US" altLang="zh-CN" sz="1800" b="0" i="1" u="none" strike="noStrike" kern="1200" cap="none" spc="0" normalizeH="0" baseline="0" noProof="0" dirty="0" err="1">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O</a:t>
            </a:r>
            <a:r>
              <a:rPr kumimoji="0" lang="en-US" altLang="zh-CN" sz="1800" b="0" i="1" u="none" strike="noStrike" kern="1200" cap="none" spc="0" normalizeH="0" baseline="-25000" noProof="0" dirty="0" err="1">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获得奖励 </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执行行动 </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l"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获得行动 </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给出观察 </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O</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t+1</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85800" marR="0" lvl="1" indent="-228600" algn="l" defTabSz="914400" rtl="0" eaLnBrk="1" fontAlgn="auto" latinLnBrk="0" hangingPunct="1">
              <a:lnSpc>
                <a:spcPct val="100000"/>
              </a:lnSpc>
              <a:spcBef>
                <a:spcPts val="500"/>
              </a:spcBef>
              <a:spcAft>
                <a:spcPts val="0"/>
              </a:spcAft>
              <a:buClr>
                <a:srgbClr val="29AAF5"/>
              </a:buClr>
              <a:buSzPct val="100000"/>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给出奖励 </a:t>
            </a:r>
            <a:r>
              <a:rPr kumimoji="0" lang="en-US" altLang="zh-CN" sz="18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R</a:t>
            </a:r>
            <a:r>
              <a:rPr kumimoji="0" lang="en-US" altLang="zh-CN" sz="1800" b="0" i="1" u="none" strike="noStrike" kern="1200" cap="none" spc="0" normalizeH="0" baseline="-2500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t+1</a:t>
            </a:r>
            <a:endParaRPr kumimoji="0" lang="en-US" altLang="zh-CN" sz="1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lvl="0" indent="0" algn="l" defTabSz="914400" rtl="0" eaLnBrk="1" fontAlgn="auto" latinLnBrk="0" hangingPunct="1">
              <a:lnSpc>
                <a:spcPct val="100000"/>
              </a:lnSpc>
              <a:spcBef>
                <a:spcPts val="1000"/>
              </a:spcBef>
              <a:spcAft>
                <a:spcPts val="0"/>
              </a:spcAft>
              <a:buClr>
                <a:srgbClr val="29AAF5"/>
              </a:buClr>
              <a:buSzPct val="88000"/>
              <a:buFont typeface="Wingdings" pitchFamily="2" charset="2"/>
              <a:buNone/>
              <a:tabLst/>
              <a:defRPr/>
            </a:pP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85750" marR="0" lvl="0" indent="-285750" algn="l" defTabSz="914400" rtl="0" eaLnBrk="1" fontAlgn="auto" latinLnBrk="0" hangingPunct="1">
              <a:lnSpc>
                <a:spcPct val="100000"/>
              </a:lnSpc>
              <a:spcBef>
                <a:spcPts val="1000"/>
              </a:spcBef>
              <a:spcAft>
                <a:spcPts val="0"/>
              </a:spcAft>
              <a:buClr>
                <a:srgbClr val="29AAF5"/>
              </a:buClr>
              <a:buSzPct val="88000"/>
              <a:buFont typeface="Wingdings" pitchFamily="2" charset="2"/>
              <a:buChar char="p"/>
              <a:tabLst/>
              <a:defRPr/>
            </a:pPr>
            <a:r>
              <a:rPr kumimoji="0" lang="en-US" altLang="zh-CN" sz="2000" b="0" i="1"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t</a:t>
            </a:r>
            <a:r>
              <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kumimoji="0" lang="zh-CN" altLang="en-US"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在环境这一步增加</a:t>
            </a:r>
            <a:endParaRPr kumimoji="0" lang="en-US" altLang="zh-CN" sz="20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35" name="组合 34">
            <a:extLst>
              <a:ext uri="{FF2B5EF4-FFF2-40B4-BE49-F238E27FC236}">
                <a16:creationId xmlns:a16="http://schemas.microsoft.com/office/drawing/2014/main" id="{4A76B992-4F8C-4484-A168-81CB2A8D091A}"/>
              </a:ext>
            </a:extLst>
          </p:cNvPr>
          <p:cNvGrpSpPr/>
          <p:nvPr/>
        </p:nvGrpSpPr>
        <p:grpSpPr>
          <a:xfrm>
            <a:off x="681738" y="1169635"/>
            <a:ext cx="3649225" cy="5588592"/>
            <a:chOff x="681738" y="1169635"/>
            <a:chExt cx="3649225" cy="5588592"/>
          </a:xfrm>
        </p:grpSpPr>
        <p:pic>
          <p:nvPicPr>
            <p:cNvPr id="9" name="图片 8">
              <a:extLst>
                <a:ext uri="{FF2B5EF4-FFF2-40B4-BE49-F238E27FC236}">
                  <a16:creationId xmlns:a16="http://schemas.microsoft.com/office/drawing/2014/main" id="{C4FBC61E-942A-456B-A1CC-D28D3CFE7333}"/>
                </a:ext>
              </a:extLst>
            </p:cNvPr>
            <p:cNvPicPr>
              <a:picLocks noChangeAspect="1"/>
            </p:cNvPicPr>
            <p:nvPr/>
          </p:nvPicPr>
          <p:blipFill rotWithShape="1">
            <a:blip r:embed="rId2"/>
            <a:srcRect t="2911"/>
            <a:stretch/>
          </p:blipFill>
          <p:spPr>
            <a:xfrm>
              <a:off x="1509107" y="1511058"/>
              <a:ext cx="1882926" cy="1568818"/>
            </a:xfrm>
            <a:prstGeom prst="rect">
              <a:avLst/>
            </a:prstGeom>
          </p:spPr>
        </p:pic>
        <p:pic>
          <p:nvPicPr>
            <p:cNvPr id="10" name="图片 9">
              <a:extLst>
                <a:ext uri="{FF2B5EF4-FFF2-40B4-BE49-F238E27FC236}">
                  <a16:creationId xmlns:a16="http://schemas.microsoft.com/office/drawing/2014/main" id="{08C9705E-7653-4B26-88D7-D20D56636EBC}"/>
                </a:ext>
              </a:extLst>
            </p:cNvPr>
            <p:cNvPicPr>
              <a:picLocks noChangeAspect="1"/>
            </p:cNvPicPr>
            <p:nvPr/>
          </p:nvPicPr>
          <p:blipFill>
            <a:blip r:embed="rId3"/>
            <a:stretch>
              <a:fillRect/>
            </a:stretch>
          </p:blipFill>
          <p:spPr>
            <a:xfrm>
              <a:off x="1371460" y="4456179"/>
              <a:ext cx="2158220" cy="1949619"/>
            </a:xfrm>
            <a:prstGeom prst="rect">
              <a:avLst/>
            </a:prstGeom>
          </p:spPr>
        </p:pic>
        <p:cxnSp>
          <p:nvCxnSpPr>
            <p:cNvPr id="12" name="直接箭头连接符 11">
              <a:extLst>
                <a:ext uri="{FF2B5EF4-FFF2-40B4-BE49-F238E27FC236}">
                  <a16:creationId xmlns:a16="http://schemas.microsoft.com/office/drawing/2014/main" id="{9DB762E6-3FCB-4E7A-8CEC-3D14C1AE802A}"/>
                </a:ext>
              </a:extLst>
            </p:cNvPr>
            <p:cNvCxnSpPr>
              <a:cxnSpLocks/>
            </p:cNvCxnSpPr>
            <p:nvPr/>
          </p:nvCxnSpPr>
          <p:spPr>
            <a:xfrm flipV="1">
              <a:off x="2450570" y="3293617"/>
              <a:ext cx="0" cy="9942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EAC416BB-E52F-4393-990F-383FFE85BC02}"/>
                </a:ext>
              </a:extLst>
            </p:cNvPr>
            <p:cNvCxnSpPr>
              <a:stCxn id="10" idx="1"/>
              <a:endCxn id="9" idx="1"/>
            </p:cNvCxnSpPr>
            <p:nvPr/>
          </p:nvCxnSpPr>
          <p:spPr>
            <a:xfrm rot="10800000" flipH="1">
              <a:off x="1371459" y="2295467"/>
              <a:ext cx="137647" cy="3135522"/>
            </a:xfrm>
            <a:prstGeom prst="bentConnector3">
              <a:avLst>
                <a:gd name="adj1" fmla="val -611099"/>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36494852-1D96-4524-84D9-F53EC045760C}"/>
                </a:ext>
              </a:extLst>
            </p:cNvPr>
            <p:cNvCxnSpPr>
              <a:cxnSpLocks/>
              <a:stCxn id="9" idx="3"/>
              <a:endCxn id="10" idx="3"/>
            </p:cNvCxnSpPr>
            <p:nvPr/>
          </p:nvCxnSpPr>
          <p:spPr>
            <a:xfrm>
              <a:off x="3392033" y="2295467"/>
              <a:ext cx="137647" cy="3135522"/>
            </a:xfrm>
            <a:prstGeom prst="bentConnector3">
              <a:avLst>
                <a:gd name="adj1" fmla="val 6982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3BEE721-4FDE-48A2-AD0A-E64C80511524}"/>
                </a:ext>
              </a:extLst>
            </p:cNvPr>
            <p:cNvSpPr txBox="1"/>
            <p:nvPr/>
          </p:nvSpPr>
          <p:spPr>
            <a:xfrm>
              <a:off x="1841247" y="3621489"/>
              <a:ext cx="63920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奖励</a:t>
              </a:r>
            </a:p>
          </p:txBody>
        </p:sp>
        <p:sp>
          <p:nvSpPr>
            <p:cNvPr id="23" name="文本框 22">
              <a:extLst>
                <a:ext uri="{FF2B5EF4-FFF2-40B4-BE49-F238E27FC236}">
                  <a16:creationId xmlns:a16="http://schemas.microsoft.com/office/drawing/2014/main" id="{E15912E9-7FE7-43F7-8E7D-6A82B530C93B}"/>
                </a:ext>
              </a:extLst>
            </p:cNvPr>
            <p:cNvSpPr txBox="1"/>
            <p:nvPr/>
          </p:nvSpPr>
          <p:spPr>
            <a:xfrm>
              <a:off x="802843" y="1944780"/>
              <a:ext cx="5969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a:t>
              </a:r>
            </a:p>
          </p:txBody>
        </p:sp>
        <p:sp>
          <p:nvSpPr>
            <p:cNvPr id="28" name="文本框 27">
              <a:extLst>
                <a:ext uri="{FF2B5EF4-FFF2-40B4-BE49-F238E27FC236}">
                  <a16:creationId xmlns:a16="http://schemas.microsoft.com/office/drawing/2014/main" id="{A0D7669A-4D84-4407-9F0B-DB2F0FA9719B}"/>
                </a:ext>
              </a:extLst>
            </p:cNvPr>
            <p:cNvSpPr txBox="1"/>
            <p:nvPr/>
          </p:nvSpPr>
          <p:spPr>
            <a:xfrm>
              <a:off x="3610761" y="1944780"/>
              <a:ext cx="6425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行动</a:t>
              </a:r>
            </a:p>
          </p:txBody>
        </p:sp>
        <p:sp>
          <p:nvSpPr>
            <p:cNvPr id="29" name="文本框 28">
              <a:extLst>
                <a:ext uri="{FF2B5EF4-FFF2-40B4-BE49-F238E27FC236}">
                  <a16:creationId xmlns:a16="http://schemas.microsoft.com/office/drawing/2014/main" id="{3B0BC195-ED30-47FF-9A0F-00A826192E20}"/>
                </a:ext>
              </a:extLst>
            </p:cNvPr>
            <p:cNvSpPr txBox="1"/>
            <p:nvPr/>
          </p:nvSpPr>
          <p:spPr>
            <a:xfrm>
              <a:off x="2105583" y="1169635"/>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智能体</a:t>
              </a:r>
            </a:p>
          </p:txBody>
        </p:sp>
        <p:sp>
          <p:nvSpPr>
            <p:cNvPr id="30" name="文本框 29">
              <a:extLst>
                <a:ext uri="{FF2B5EF4-FFF2-40B4-BE49-F238E27FC236}">
                  <a16:creationId xmlns:a16="http://schemas.microsoft.com/office/drawing/2014/main" id="{47B6A41A-3D0B-463E-AFCF-A3BA521F62AC}"/>
                </a:ext>
              </a:extLst>
            </p:cNvPr>
            <p:cNvSpPr txBox="1"/>
            <p:nvPr/>
          </p:nvSpPr>
          <p:spPr>
            <a:xfrm>
              <a:off x="2224135" y="6419673"/>
              <a:ext cx="60200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环境</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3E412F5-68D7-451C-B40F-866A5E75D18A}"/>
                    </a:ext>
                  </a:extLst>
                </p:cNvPr>
                <p:cNvSpPr txBox="1"/>
                <p:nvPr/>
              </p:nvSpPr>
              <p:spPr>
                <a:xfrm>
                  <a:off x="681738" y="2309992"/>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𝑂</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1" name="文本框 30">
                  <a:extLst>
                    <a:ext uri="{FF2B5EF4-FFF2-40B4-BE49-F238E27FC236}">
                      <a16:creationId xmlns:a16="http://schemas.microsoft.com/office/drawing/2014/main" id="{E3E412F5-68D7-451C-B40F-866A5E75D18A}"/>
                    </a:ext>
                  </a:extLst>
                </p:cNvPr>
                <p:cNvSpPr txBox="1">
                  <a:spLocks noRot="1" noChangeAspect="1" noMove="1" noResize="1" noEditPoints="1" noAdjustHandles="1" noChangeArrowheads="1" noChangeShapeType="1" noTextEdit="1"/>
                </p:cNvSpPr>
                <p:nvPr/>
              </p:nvSpPr>
              <p:spPr>
                <a:xfrm>
                  <a:off x="681738" y="2309992"/>
                  <a:ext cx="839110"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561AA8D4-50CC-47C1-AEB4-97E0978EF9E1}"/>
                    </a:ext>
                  </a:extLst>
                </p:cNvPr>
                <p:cNvSpPr txBox="1"/>
                <p:nvPr/>
              </p:nvSpPr>
              <p:spPr>
                <a:xfrm>
                  <a:off x="3491853" y="2312391"/>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𝐴</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2" name="文本框 31">
                  <a:extLst>
                    <a:ext uri="{FF2B5EF4-FFF2-40B4-BE49-F238E27FC236}">
                      <a16:creationId xmlns:a16="http://schemas.microsoft.com/office/drawing/2014/main" id="{561AA8D4-50CC-47C1-AEB4-97E0978EF9E1}"/>
                    </a:ext>
                  </a:extLst>
                </p:cNvPr>
                <p:cNvSpPr txBox="1">
                  <a:spLocks noRot="1" noChangeAspect="1" noMove="1" noResize="1" noEditPoints="1" noAdjustHandles="1" noChangeArrowheads="1" noChangeShapeType="1" noTextEdit="1"/>
                </p:cNvSpPr>
                <p:nvPr/>
              </p:nvSpPr>
              <p:spPr>
                <a:xfrm>
                  <a:off x="3491853" y="2312391"/>
                  <a:ext cx="839110"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7B5721D-0331-4488-BE96-AFA05A6A4573}"/>
                    </a:ext>
                  </a:extLst>
                </p:cNvPr>
                <p:cNvSpPr txBox="1"/>
                <p:nvPr/>
              </p:nvSpPr>
              <p:spPr>
                <a:xfrm>
                  <a:off x="2224435" y="3598750"/>
                  <a:ext cx="8391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ctrlPr>
                          </m:sSubPr>
                          <m:e>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𝑅</m:t>
                            </m:r>
                          </m:e>
                          <m:sub>
                            <m:r>
                              <a:rPr kumimoji="0" lang="en-US" altLang="zh-CN" sz="1600" b="0" i="1" u="none" strike="noStrike" kern="1200" cap="none" spc="0" normalizeH="0" baseline="0" noProof="0" smtClean="0">
                                <a:ln>
                                  <a:noFill/>
                                </a:ln>
                                <a:solidFill>
                                  <a:srgbClr val="000000"/>
                                </a:solidFill>
                                <a:effectLst/>
                                <a:uLnTx/>
                                <a:uFillTx/>
                                <a:latin typeface="Cambria Math" panose="02040503050406030204" pitchFamily="18" charset="0"/>
                                <a:ea typeface="阿里巴巴普惠体 R" panose="00020600040101010101" pitchFamily="18" charset="-122"/>
                                <a:cs typeface="阿里巴巴普惠体 R" panose="00020600040101010101" pitchFamily="18" charset="-122"/>
                              </a:rPr>
                              <m:t>𝑡</m:t>
                            </m:r>
                          </m:sub>
                        </m:sSub>
                      </m:oMath>
                    </m:oMathPara>
                  </a14:m>
                  <a:endParaRPr kumimoji="0" lang="zh-CN" altLang="en-US" sz="16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mc:Choice>
          <mc:Fallback xmlns="">
            <p:sp>
              <p:nvSpPr>
                <p:cNvPr id="33" name="文本框 32">
                  <a:extLst>
                    <a:ext uri="{FF2B5EF4-FFF2-40B4-BE49-F238E27FC236}">
                      <a16:creationId xmlns:a16="http://schemas.microsoft.com/office/drawing/2014/main" id="{F7B5721D-0331-4488-BE96-AFA05A6A4573}"/>
                    </a:ext>
                  </a:extLst>
                </p:cNvPr>
                <p:cNvSpPr txBox="1">
                  <a:spLocks noRot="1" noChangeAspect="1" noMove="1" noResize="1" noEditPoints="1" noAdjustHandles="1" noChangeArrowheads="1" noChangeShapeType="1" noTextEdit="1"/>
                </p:cNvSpPr>
                <p:nvPr/>
              </p:nvSpPr>
              <p:spPr>
                <a:xfrm>
                  <a:off x="2224435" y="3598750"/>
                  <a:ext cx="839110" cy="338554"/>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1196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D3893D3-3F2E-4039-9497-32BB898CE54C}"/>
              </a:ext>
            </a:extLst>
          </p:cNvPr>
          <p:cNvSpPr/>
          <p:nvPr/>
        </p:nvSpPr>
        <p:spPr>
          <a:xfrm>
            <a:off x="1738859" y="5665614"/>
            <a:ext cx="3007312" cy="807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Agent</a:t>
            </a:r>
            <a:r>
              <a:rPr kumimoji="0" lang="zh-CN" altLang="en-US" sz="1800" b="0" i="0" u="none" strike="noStrike" kern="1200" cap="none" spc="0" normalizeH="0" baseline="0" noProof="0" dirty="0">
                <a:ln>
                  <a:noFill/>
                </a:ln>
                <a:solidFill>
                  <a:srgbClr val="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不同，</a:t>
            </a:r>
            <a:r>
              <a:rPr kumimoji="0" lang="en-US" altLang="zh-CN" sz="1800" b="0" i="0" u="none" strike="noStrike" kern="1200" cap="none" spc="0" normalizeH="0" baseline="0" noProof="0" dirty="0">
                <a:ln>
                  <a:noFill/>
                </a:ln>
                <a:solidFill>
                  <a:srgbClr val="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Policy</a:t>
            </a:r>
            <a:r>
              <a:rPr kumimoji="0" lang="zh-CN" altLang="en-US" sz="1800" b="0" i="0" u="none" strike="noStrike" kern="1200" cap="none" spc="0" normalizeH="0" baseline="0" noProof="0" dirty="0">
                <a:ln>
                  <a:noFill/>
                </a:ln>
                <a:solidFill>
                  <a:srgbClr val="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不同，交互出的数据也不同！</a:t>
            </a:r>
          </a:p>
        </p:txBody>
      </p:sp>
      <p:sp>
        <p:nvSpPr>
          <p:cNvPr id="3" name="灯片编号占位符 2">
            <a:extLst>
              <a:ext uri="{FF2B5EF4-FFF2-40B4-BE49-F238E27FC236}">
                <a16:creationId xmlns:a16="http://schemas.microsoft.com/office/drawing/2014/main" id="{FBFF3AE4-8046-4605-B662-E89627CD93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1" i="0" u="none" strike="noStrike" kern="1200" cap="none" spc="0" normalizeH="0" baseline="0" noProof="0" smtClean="0">
                <a:ln>
                  <a:noFill/>
                </a:ln>
                <a:solidFill>
                  <a:srgbClr val="17ABE3"/>
                </a:solidFill>
                <a:effectLst/>
                <a:uLnTx/>
                <a:uFillTx/>
                <a:ea typeface="阿里巴巴普惠体 B"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000" b="1" i="0" u="none" strike="noStrike" kern="1200" cap="none" spc="0" normalizeH="0" baseline="0" noProof="0" dirty="0">
              <a:ln>
                <a:noFill/>
              </a:ln>
              <a:solidFill>
                <a:srgbClr val="17ABE3"/>
              </a:solidFill>
              <a:effectLst/>
              <a:uLnTx/>
              <a:uFillTx/>
              <a:ea typeface="阿里巴巴普惠体 B" panose="00020600040101010101" pitchFamily="18" charset="-122"/>
            </a:endParaRPr>
          </a:p>
        </p:txBody>
      </p:sp>
      <p:sp>
        <p:nvSpPr>
          <p:cNvPr id="4" name="标题 3">
            <a:extLst>
              <a:ext uri="{FF2B5EF4-FFF2-40B4-BE49-F238E27FC236}">
                <a16:creationId xmlns:a16="http://schemas.microsoft.com/office/drawing/2014/main" id="{23E9AB6F-438B-41A7-81A7-2B4296DBB26F}"/>
              </a:ext>
            </a:extLst>
          </p:cNvPr>
          <p:cNvSpPr>
            <a:spLocks noGrp="1"/>
          </p:cNvSpPr>
          <p:nvPr>
            <p:ph type="title"/>
          </p:nvPr>
        </p:nvSpPr>
        <p:spPr>
          <a:xfrm>
            <a:off x="779488" y="2"/>
            <a:ext cx="7860877" cy="1028699"/>
          </a:xfrm>
        </p:spPr>
        <p:txBody>
          <a:bodyPr/>
          <a:lstStyle/>
          <a:p>
            <a:r>
              <a:rPr lang="zh-CN" altLang="en-US" dirty="0"/>
              <a:t>在与</a:t>
            </a:r>
            <a:r>
              <a:rPr lang="zh-CN" altLang="en-US" dirty="0">
                <a:solidFill>
                  <a:srgbClr val="00B0F0"/>
                </a:solidFill>
              </a:rPr>
              <a:t>动态环境</a:t>
            </a:r>
            <a:r>
              <a:rPr lang="zh-CN" altLang="en-US" dirty="0"/>
              <a:t>的交互中学习</a:t>
            </a:r>
          </a:p>
        </p:txBody>
      </p:sp>
      <p:sp>
        <p:nvSpPr>
          <p:cNvPr id="6" name="文本框 5">
            <a:extLst>
              <a:ext uri="{FF2B5EF4-FFF2-40B4-BE49-F238E27FC236}">
                <a16:creationId xmlns:a16="http://schemas.microsoft.com/office/drawing/2014/main" id="{A5672FC1-8402-4A53-BAB9-D0F8CE1D729B}"/>
              </a:ext>
            </a:extLst>
          </p:cNvPr>
          <p:cNvSpPr txBox="1"/>
          <p:nvPr/>
        </p:nvSpPr>
        <p:spPr>
          <a:xfrm>
            <a:off x="1738859" y="2046158"/>
            <a:ext cx="12410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Model</a:t>
            </a:r>
            <a:endPar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箭头: 左 8">
            <a:extLst>
              <a:ext uri="{FF2B5EF4-FFF2-40B4-BE49-F238E27FC236}">
                <a16:creationId xmlns:a16="http://schemas.microsoft.com/office/drawing/2014/main" id="{31EF9B8E-207C-4B8E-9B97-0FC7AA7AD76F}"/>
              </a:ext>
            </a:extLst>
          </p:cNvPr>
          <p:cNvSpPr/>
          <p:nvPr/>
        </p:nvSpPr>
        <p:spPr>
          <a:xfrm>
            <a:off x="3290341" y="2165864"/>
            <a:ext cx="944380" cy="320821"/>
          </a:xfrm>
          <a:prstGeom prst="leftArrow">
            <a:avLst>
              <a:gd name="adj1" fmla="val 23950"/>
              <a:gd name="adj2" fmla="val 8256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0" name="图片 9">
            <a:extLst>
              <a:ext uri="{FF2B5EF4-FFF2-40B4-BE49-F238E27FC236}">
                <a16:creationId xmlns:a16="http://schemas.microsoft.com/office/drawing/2014/main" id="{98A489BD-6668-4090-B5C2-00CC1249FDDB}"/>
              </a:ext>
            </a:extLst>
          </p:cNvPr>
          <p:cNvPicPr>
            <a:picLocks noChangeAspect="1"/>
          </p:cNvPicPr>
          <p:nvPr/>
        </p:nvPicPr>
        <p:blipFill>
          <a:blip r:embed="rId2"/>
          <a:stretch>
            <a:fillRect/>
          </a:stretch>
        </p:blipFill>
        <p:spPr>
          <a:xfrm>
            <a:off x="4677405" y="1497115"/>
            <a:ext cx="3612668" cy="1614254"/>
          </a:xfrm>
          <a:prstGeom prst="rect">
            <a:avLst/>
          </a:prstGeom>
        </p:spPr>
      </p:pic>
      <p:sp>
        <p:nvSpPr>
          <p:cNvPr id="11" name="文本框 10">
            <a:extLst>
              <a:ext uri="{FF2B5EF4-FFF2-40B4-BE49-F238E27FC236}">
                <a16:creationId xmlns:a16="http://schemas.microsoft.com/office/drawing/2014/main" id="{0E4CD07C-4D83-4503-99C3-20ED1E11C079}"/>
              </a:ext>
            </a:extLst>
          </p:cNvPr>
          <p:cNvSpPr txBox="1"/>
          <p:nvPr/>
        </p:nvSpPr>
        <p:spPr>
          <a:xfrm>
            <a:off x="5726788" y="3140440"/>
            <a:ext cx="172354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固定的数据</a:t>
            </a:r>
          </a:p>
        </p:txBody>
      </p:sp>
      <p:sp>
        <p:nvSpPr>
          <p:cNvPr id="12" name="文本框 11">
            <a:extLst>
              <a:ext uri="{FF2B5EF4-FFF2-40B4-BE49-F238E27FC236}">
                <a16:creationId xmlns:a16="http://schemas.microsoft.com/office/drawing/2014/main" id="{6AEA91E4-4A8A-4BAB-8D83-C48982A210BF}"/>
              </a:ext>
            </a:extLst>
          </p:cNvPr>
          <p:cNvSpPr txBox="1"/>
          <p:nvPr/>
        </p:nvSpPr>
        <p:spPr>
          <a:xfrm>
            <a:off x="1738859" y="4766873"/>
            <a:ext cx="11993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Agent</a:t>
            </a:r>
            <a:endPar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箭头: 左右 12">
            <a:extLst>
              <a:ext uri="{FF2B5EF4-FFF2-40B4-BE49-F238E27FC236}">
                <a16:creationId xmlns:a16="http://schemas.microsoft.com/office/drawing/2014/main" id="{4BE25DB4-CC2B-48C0-9F1E-0FFAE6FF6C00}"/>
              </a:ext>
            </a:extLst>
          </p:cNvPr>
          <p:cNvSpPr/>
          <p:nvPr/>
        </p:nvSpPr>
        <p:spPr>
          <a:xfrm>
            <a:off x="3245871" y="4881940"/>
            <a:ext cx="1139253" cy="314793"/>
          </a:xfrm>
          <a:prstGeom prst="leftRightArrow">
            <a:avLst>
              <a:gd name="adj1" fmla="val 20953"/>
              <a:gd name="adj2" fmla="val 8043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B45283F7-BE76-4FA8-9E1A-E3948861F2F5}"/>
              </a:ext>
            </a:extLst>
          </p:cNvPr>
          <p:cNvSpPr txBox="1"/>
          <p:nvPr/>
        </p:nvSpPr>
        <p:spPr>
          <a:xfrm>
            <a:off x="5726793" y="5936105"/>
            <a:ext cx="172354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动态的环境</a:t>
            </a:r>
          </a:p>
        </p:txBody>
      </p:sp>
      <p:pic>
        <p:nvPicPr>
          <p:cNvPr id="15" name="图片 14">
            <a:extLst>
              <a:ext uri="{FF2B5EF4-FFF2-40B4-BE49-F238E27FC236}">
                <a16:creationId xmlns:a16="http://schemas.microsoft.com/office/drawing/2014/main" id="{A0DA9774-7606-4051-A449-FCBFD8E5310F}"/>
              </a:ext>
            </a:extLst>
          </p:cNvPr>
          <p:cNvPicPr>
            <a:picLocks noChangeAspect="1"/>
          </p:cNvPicPr>
          <p:nvPr/>
        </p:nvPicPr>
        <p:blipFill>
          <a:blip r:embed="rId3"/>
          <a:stretch>
            <a:fillRect/>
          </a:stretch>
        </p:blipFill>
        <p:spPr>
          <a:xfrm>
            <a:off x="5576201" y="3954008"/>
            <a:ext cx="2158220" cy="1949619"/>
          </a:xfrm>
          <a:prstGeom prst="rect">
            <a:avLst/>
          </a:prstGeom>
        </p:spPr>
      </p:pic>
      <p:sp>
        <p:nvSpPr>
          <p:cNvPr id="16" name="文本框 15">
            <a:extLst>
              <a:ext uri="{FF2B5EF4-FFF2-40B4-BE49-F238E27FC236}">
                <a16:creationId xmlns:a16="http://schemas.microsoft.com/office/drawing/2014/main" id="{5C4EC2B7-7936-4124-BCD5-051674FF32A5}"/>
              </a:ext>
            </a:extLst>
          </p:cNvPr>
          <p:cNvSpPr txBox="1"/>
          <p:nvPr/>
        </p:nvSpPr>
        <p:spPr>
          <a:xfrm>
            <a:off x="547141" y="1289155"/>
            <a:ext cx="335861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有监督、无监督学习</a:t>
            </a:r>
          </a:p>
        </p:txBody>
      </p:sp>
      <p:sp>
        <p:nvSpPr>
          <p:cNvPr id="17" name="文本框 16">
            <a:extLst>
              <a:ext uri="{FF2B5EF4-FFF2-40B4-BE49-F238E27FC236}">
                <a16:creationId xmlns:a16="http://schemas.microsoft.com/office/drawing/2014/main" id="{CA5D35D1-F385-4FF9-B6F1-7F4E3C0C95F7}"/>
              </a:ext>
            </a:extLst>
          </p:cNvPr>
          <p:cNvSpPr txBox="1"/>
          <p:nvPr/>
        </p:nvSpPr>
        <p:spPr>
          <a:xfrm>
            <a:off x="562131" y="4129791"/>
            <a:ext cx="159530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强化学习</a:t>
            </a:r>
          </a:p>
        </p:txBody>
      </p:sp>
    </p:spTree>
    <p:extLst>
      <p:ext uri="{BB962C8B-B14F-4D97-AF65-F5344CB8AC3E}">
        <p14:creationId xmlns:p14="http://schemas.microsoft.com/office/powerpoint/2010/main" val="2380751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95.9"/>
</p:tagLst>
</file>

<file path=ppt/tags/tag10.xml><?xml version="1.0" encoding="utf-8"?>
<p:tagLst xmlns:a="http://schemas.openxmlformats.org/drawingml/2006/main" xmlns:r="http://schemas.openxmlformats.org/officeDocument/2006/relationships" xmlns:p="http://schemas.openxmlformats.org/presentationml/2006/main">
  <p:tag name="TIMING" val="|19.8|22.7"/>
</p:tagLst>
</file>

<file path=ppt/tags/tag2.xml><?xml version="1.0" encoding="utf-8"?>
<p:tagLst xmlns:a="http://schemas.openxmlformats.org/drawingml/2006/main" xmlns:r="http://schemas.openxmlformats.org/officeDocument/2006/relationships" xmlns:p="http://schemas.openxmlformats.org/presentationml/2006/main">
  <p:tag name="TIMING" val="|22.5|0.4|25.9|0.5"/>
</p:tagLst>
</file>

<file path=ppt/tags/tag3.xml><?xml version="1.0" encoding="utf-8"?>
<p:tagLst xmlns:a="http://schemas.openxmlformats.org/drawingml/2006/main" xmlns:r="http://schemas.openxmlformats.org/officeDocument/2006/relationships" xmlns:p="http://schemas.openxmlformats.org/presentationml/2006/main">
  <p:tag name="TIMING" val="|78.7|19|15.9|1.2"/>
</p:tagLst>
</file>

<file path=ppt/tags/tag4.xml><?xml version="1.0" encoding="utf-8"?>
<p:tagLst xmlns:a="http://schemas.openxmlformats.org/drawingml/2006/main" xmlns:r="http://schemas.openxmlformats.org/officeDocument/2006/relationships" xmlns:p="http://schemas.openxmlformats.org/presentationml/2006/main">
  <p:tag name="TIMING" val="|0.3|2|53.9|1.6"/>
</p:tagLst>
</file>

<file path=ppt/tags/tag5.xml><?xml version="1.0" encoding="utf-8"?>
<p:tagLst xmlns:a="http://schemas.openxmlformats.org/drawingml/2006/main" xmlns:r="http://schemas.openxmlformats.org/officeDocument/2006/relationships" xmlns:p="http://schemas.openxmlformats.org/presentationml/2006/main">
  <p:tag name="TIMING" val="|22.3|8.6|44.4|80.3|1.2"/>
</p:tagLst>
</file>

<file path=ppt/tags/tag6.xml><?xml version="1.0" encoding="utf-8"?>
<p:tagLst xmlns:a="http://schemas.openxmlformats.org/drawingml/2006/main" xmlns:r="http://schemas.openxmlformats.org/officeDocument/2006/relationships" xmlns:p="http://schemas.openxmlformats.org/presentationml/2006/main">
  <p:tag name="TIMING" val="|47.3|105.8|1.3"/>
</p:tagLst>
</file>

<file path=ppt/tags/tag7.xml><?xml version="1.0" encoding="utf-8"?>
<p:tagLst xmlns:a="http://schemas.openxmlformats.org/drawingml/2006/main" xmlns:r="http://schemas.openxmlformats.org/officeDocument/2006/relationships" xmlns:p="http://schemas.openxmlformats.org/presentationml/2006/main">
  <p:tag name="TIMING" val="|100.9"/>
</p:tagLst>
</file>

<file path=ppt/tags/tag8.xml><?xml version="1.0" encoding="utf-8"?>
<p:tagLst xmlns:a="http://schemas.openxmlformats.org/drawingml/2006/main" xmlns:r="http://schemas.openxmlformats.org/officeDocument/2006/relationships" xmlns:p="http://schemas.openxmlformats.org/presentationml/2006/main">
  <p:tag name="TIMING" val="|83.2|11.9"/>
</p:tagLst>
</file>

<file path=ppt/tags/tag9.xml><?xml version="1.0" encoding="utf-8"?>
<p:tagLst xmlns:a="http://schemas.openxmlformats.org/drawingml/2006/main" xmlns:r="http://schemas.openxmlformats.org/officeDocument/2006/relationships" xmlns:p="http://schemas.openxmlformats.org/presentationml/2006/main">
  <p:tag name="TIMING" val="|23.5|28.8"/>
</p:tagLst>
</file>

<file path=ppt/theme/theme1.xml><?xml version="1.0" encoding="utf-8"?>
<a:theme xmlns:a="http://schemas.openxmlformats.org/drawingml/2006/main" name="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题5">
  <a:themeElements>
    <a:clrScheme name="伯禹配色v2">
      <a:dk1>
        <a:srgbClr val="000000"/>
      </a:dk1>
      <a:lt1>
        <a:srgbClr val="FFFFFF"/>
      </a:lt1>
      <a:dk2>
        <a:srgbClr val="57B9F2"/>
      </a:dk2>
      <a:lt2>
        <a:srgbClr val="E7E6E6"/>
      </a:lt2>
      <a:accent1>
        <a:srgbClr val="29AAF5"/>
      </a:accent1>
      <a:accent2>
        <a:srgbClr val="F05E50"/>
      </a:accent2>
      <a:accent3>
        <a:srgbClr val="29B29A"/>
      </a:accent3>
      <a:accent4>
        <a:srgbClr val="E74B7B"/>
      </a:accent4>
      <a:accent5>
        <a:srgbClr val="FF9200"/>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7128</TotalTime>
  <Words>3637</Words>
  <Application>Microsoft Macintosh PowerPoint</Application>
  <PresentationFormat>全屏显示(4:3)</PresentationFormat>
  <Paragraphs>535</Paragraphs>
  <Slides>52</Slides>
  <Notes>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52</vt:i4>
      </vt:variant>
    </vt:vector>
  </HeadingPairs>
  <TitlesOfParts>
    <vt:vector size="63" baseType="lpstr">
      <vt:lpstr>阿里巴巴普惠体 B</vt:lpstr>
      <vt:lpstr>阿里巴巴普惠体 R</vt:lpstr>
      <vt:lpstr>宋体</vt:lpstr>
      <vt:lpstr>Alibaba PuHuiTi</vt:lpstr>
      <vt:lpstr>Alibaba PuHuiTi Medium</vt:lpstr>
      <vt:lpstr>Arial</vt:lpstr>
      <vt:lpstr>Calibri</vt:lpstr>
      <vt:lpstr>Cambria Math</vt:lpstr>
      <vt:lpstr>Wingdings</vt:lpstr>
      <vt:lpstr>主题5</vt:lpstr>
      <vt:lpstr>1_主题5</vt:lpstr>
      <vt:lpstr>课程大纲</vt:lpstr>
      <vt:lpstr>课程参考材料</vt:lpstr>
      <vt:lpstr>两种人工智能任务类型</vt:lpstr>
      <vt:lpstr>决策和预测的不同</vt:lpstr>
      <vt:lpstr>决策智能的任务和技术分类</vt:lpstr>
      <vt:lpstr>强化学习定义</vt:lpstr>
      <vt:lpstr>强化学习定义</vt:lpstr>
      <vt:lpstr>强化学习交互过程</vt:lpstr>
      <vt:lpstr>在与动态环境的交互中学习</vt:lpstr>
      <vt:lpstr>强化学习系统要素</vt:lpstr>
      <vt:lpstr>强化学习系统要素</vt:lpstr>
      <vt:lpstr>强化学习系统要素</vt:lpstr>
      <vt:lpstr>强化学习的目标</vt:lpstr>
      <vt:lpstr>强化学习系统要素</vt:lpstr>
      <vt:lpstr>举例：迷宫</vt:lpstr>
      <vt:lpstr>强化学习的方法分类</vt:lpstr>
      <vt:lpstr>深度强化学习带来的关键变化</vt:lpstr>
      <vt:lpstr>深度Q网络（DQN）</vt:lpstr>
      <vt:lpstr>目标网络</vt:lpstr>
      <vt:lpstr>深度强化学习的研究前沿</vt:lpstr>
      <vt:lpstr>基于模拟模型的强化学习(Model-based RL)</vt:lpstr>
      <vt:lpstr>基于模拟模型的强化学习(Model-based RL)</vt:lpstr>
      <vt:lpstr>目标策动的强化学习(Goal-oriented RL)</vt:lpstr>
      <vt:lpstr>目标策动的强化学习(Goal-oriented RL)</vt:lpstr>
      <vt:lpstr>模仿学习(Imitation Learning)</vt:lpstr>
      <vt:lpstr>多智能体强化学习(Multi-agent RL)</vt:lpstr>
      <vt:lpstr>多智能体强化学习(Multi-agent RL)</vt:lpstr>
      <vt:lpstr>强化学习的落地场景</vt:lpstr>
      <vt:lpstr>总结强化学习技术发展与落地挑战</vt:lpstr>
      <vt:lpstr>探索与利用</vt:lpstr>
      <vt:lpstr>序列决策任务中的一个基本问题</vt:lpstr>
      <vt:lpstr>序列决策任务中的一个基本问题</vt:lpstr>
      <vt:lpstr>策略探索的一些原则</vt:lpstr>
      <vt:lpstr>多臂老虎机</vt:lpstr>
      <vt:lpstr>多臂老虎机</vt:lpstr>
      <vt:lpstr>收益估计</vt:lpstr>
      <vt:lpstr>算法：多臂老虎机</vt:lpstr>
      <vt:lpstr>Regret函数</vt:lpstr>
      <vt:lpstr>Regret函数</vt:lpstr>
      <vt:lpstr>贪心策略和 ϵ-greedy 策略</vt:lpstr>
      <vt:lpstr>衰减贪心策略</vt:lpstr>
      <vt:lpstr>不同 ϵ-greedy 策略对比：Total Regret</vt:lpstr>
      <vt:lpstr>不同 ϵ-greedy 策略对比：平均收益</vt:lpstr>
      <vt:lpstr>乐观初始化</vt:lpstr>
      <vt:lpstr>显式地考虑动作的价值分布</vt:lpstr>
      <vt:lpstr>基于不确定性测度</vt:lpstr>
      <vt:lpstr>UCB：上置信界</vt:lpstr>
      <vt:lpstr>Thompson Sampling方法</vt:lpstr>
      <vt:lpstr>Thompson Sampling方法</vt:lpstr>
      <vt:lpstr>Thompson Sampling和UCB的实验对比</vt:lpstr>
      <vt:lpstr>Thompson Sampling和UCB的实验对比</vt:lpstr>
      <vt:lpstr>探索与利用总结</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1-强化学习简介</dc:title>
  <dc:creator>Weinan Zhang</dc:creator>
  <cp:lastModifiedBy>Huan Qing</cp:lastModifiedBy>
  <cp:revision>233</cp:revision>
  <cp:lastPrinted>2021-03-03T13:43:25Z</cp:lastPrinted>
  <dcterms:created xsi:type="dcterms:W3CDTF">2019-04-27T16:00:00Z</dcterms:created>
  <dcterms:modified xsi:type="dcterms:W3CDTF">2025-07-06T14:08:46Z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2052-10.1.0.7698</vt:lpwstr>
  </property>
</Properties>
</file>